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tags/tag4.xml" ContentType="application/vnd.openxmlformats-officedocument.presentationml.tag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tags/tag7.xml" ContentType="application/vnd.openxmlformats-officedocument.presentationml.tags+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theme/themeOverride2.xml" ContentType="application/vnd.openxmlformats-officedocument.themeOverr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tags/tag11.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sldIdLst>
    <p:sldId id="1167" r:id="rId2"/>
    <p:sldId id="998" r:id="rId3"/>
    <p:sldId id="1168" r:id="rId4"/>
    <p:sldId id="258" r:id="rId5"/>
    <p:sldId id="1080" r:id="rId6"/>
    <p:sldId id="1081" r:id="rId7"/>
    <p:sldId id="1128" r:id="rId8"/>
    <p:sldId id="1082" r:id="rId9"/>
    <p:sldId id="1129" r:id="rId10"/>
    <p:sldId id="1130" r:id="rId11"/>
    <p:sldId id="1169" r:id="rId12"/>
    <p:sldId id="1086" r:id="rId13"/>
    <p:sldId id="1170" r:id="rId14"/>
    <p:sldId id="1131" r:id="rId15"/>
    <p:sldId id="1089" r:id="rId16"/>
    <p:sldId id="1132" r:id="rId17"/>
    <p:sldId id="1090" r:id="rId18"/>
    <p:sldId id="1133" r:id="rId19"/>
    <p:sldId id="1134" r:id="rId20"/>
    <p:sldId id="1171" r:id="rId21"/>
    <p:sldId id="1091" r:id="rId22"/>
    <p:sldId id="1094" r:id="rId23"/>
    <p:sldId id="1095" r:id="rId24"/>
    <p:sldId id="1135" r:id="rId25"/>
    <p:sldId id="1172" r:id="rId26"/>
    <p:sldId id="1173" r:id="rId27"/>
    <p:sldId id="1174" r:id="rId28"/>
    <p:sldId id="1032" r:id="rId29"/>
    <p:sldId id="1033" r:id="rId30"/>
    <p:sldId id="1136" r:id="rId31"/>
    <p:sldId id="1137" r:id="rId32"/>
    <p:sldId id="1175" r:id="rId33"/>
    <p:sldId id="1139" r:id="rId34"/>
    <p:sldId id="1176" r:id="rId35"/>
    <p:sldId id="1140" r:id="rId36"/>
    <p:sldId id="379" r:id="rId37"/>
    <p:sldId id="754" r:id="rId38"/>
    <p:sldId id="1219" r:id="rId39"/>
    <p:sldId id="1112" r:id="rId40"/>
    <p:sldId id="1143" r:id="rId41"/>
    <p:sldId id="380" r:id="rId42"/>
    <p:sldId id="1022" r:id="rId43"/>
    <p:sldId id="1220" r:id="rId44"/>
    <p:sldId id="1221" r:id="rId45"/>
    <p:sldId id="1224" r:id="rId46"/>
    <p:sldId id="1039" r:id="rId47"/>
    <p:sldId id="1067" r:id="rId48"/>
    <p:sldId id="1068" r:id="rId49"/>
    <p:sldId id="1072" r:id="rId50"/>
    <p:sldId id="1073"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EC900540-CFE2-442D-A6A6-3C8CE38ABFA0}">
          <p14:sldIdLst>
            <p14:sldId id="1167"/>
            <p14:sldId id="998"/>
            <p14:sldId id="1168"/>
            <p14:sldId id="258"/>
            <p14:sldId id="1080"/>
            <p14:sldId id="1081"/>
            <p14:sldId id="1128"/>
            <p14:sldId id="1082"/>
            <p14:sldId id="1129"/>
            <p14:sldId id="1130"/>
            <p14:sldId id="1169"/>
            <p14:sldId id="1086"/>
            <p14:sldId id="1170"/>
            <p14:sldId id="1131"/>
            <p14:sldId id="1089"/>
            <p14:sldId id="1132"/>
            <p14:sldId id="1090"/>
            <p14:sldId id="1133"/>
            <p14:sldId id="1134"/>
            <p14:sldId id="1171"/>
            <p14:sldId id="1091"/>
            <p14:sldId id="1094"/>
            <p14:sldId id="1095"/>
            <p14:sldId id="1135"/>
            <p14:sldId id="1172"/>
            <p14:sldId id="1173"/>
            <p14:sldId id="1174"/>
            <p14:sldId id="1032"/>
            <p14:sldId id="1033"/>
            <p14:sldId id="1136"/>
            <p14:sldId id="1137"/>
            <p14:sldId id="1175"/>
            <p14:sldId id="1139"/>
            <p14:sldId id="1176"/>
            <p14:sldId id="1140"/>
          </p14:sldIdLst>
        </p14:section>
        <p14:section name="考点帮" id="{978995A4-9037-4E87-967E-4A5438635121}">
          <p14:sldIdLst>
            <p14:sldId id="379"/>
            <p14:sldId id="754"/>
            <p14:sldId id="1219"/>
            <p14:sldId id="1112"/>
            <p14:sldId id="1143"/>
          </p14:sldIdLst>
        </p14:section>
        <p14:section name="解题帮" id="{E6420731-106D-45C5-BAA8-A30AF326A190}">
          <p14:sldIdLst>
            <p14:sldId id="380"/>
            <p14:sldId id="1022"/>
            <p14:sldId id="1220"/>
            <p14:sldId id="1221"/>
            <p14:sldId id="1224"/>
            <p14:sldId id="1039"/>
            <p14:sldId id="1067"/>
            <p14:sldId id="1068"/>
            <p14:sldId id="1072"/>
            <p14:sldId id="1073"/>
            <p14:sldId id="305"/>
          </p14:sldIdLst>
        </p14:section>
      </p14:sectionLst>
    </p:ex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25C9E"/>
    <a:srgbClr val="E274A6"/>
    <a:srgbClr val="006834"/>
    <a:srgbClr val="93DBFF"/>
    <a:srgbClr val="FFFFCC"/>
    <a:srgbClr val="66CCFF"/>
    <a:srgbClr val="006030"/>
    <a:srgbClr val="005C2E"/>
    <a:srgbClr val="00422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55" autoAdjust="0"/>
    <p:restoredTop sz="94660"/>
  </p:normalViewPr>
  <p:slideViewPr>
    <p:cSldViewPr snapToGrid="0">
      <p:cViewPr varScale="1">
        <p:scale>
          <a:sx n="106" d="100"/>
          <a:sy n="106" d="100"/>
        </p:scale>
        <p:origin x="-84" y="-168"/>
      </p:cViewPr>
      <p:guideLst>
        <p:guide orient="horz" pos="2160"/>
        <p:guide pos="3840"/>
      </p:guideLst>
    </p:cSldViewPr>
  </p:slideViewPr>
  <p:notesTextViewPr>
    <p:cViewPr>
      <p:scale>
        <a:sx n="1" d="1"/>
        <a:sy n="1" d="1"/>
      </p:scale>
      <p:origin x="0" y="0"/>
    </p:cViewPr>
  </p:notesTextViewPr>
  <p:notesViewPr>
    <p:cSldViewPr snapToGrid="0">
      <p:cViewPr varScale="1">
        <p:scale>
          <a:sx n="65" d="100"/>
          <a:sy n="65" d="100"/>
        </p:scale>
        <p:origin x="3276" y="78"/>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B3AD26-BB5B-4B58-9E34-0F1D9885EC2A}" type="datetimeFigureOut">
              <a:rPr lang="zh-CN" altLang="en-US" smtClean="0"/>
              <a:pPr/>
              <a:t>2020/5/7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C80E95-F800-4685-9CC0-BEAD2230204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24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25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26</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27</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28</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29</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30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4</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31</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32</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33</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34</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35</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36</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37</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38</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39</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40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5</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41</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42</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43</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44</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45</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46</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47</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48</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49</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50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5A61DF0-C4A4-4DA9-87A1-DB1A3C5C94B8}" type="datetimeFigureOut">
              <a:rPr lang="zh-CN" altLang="en-US" smtClean="0"/>
              <a:pPr/>
              <a:t>2020/5/7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E8E485-00DC-4063-B6EA-323604CC0A98}" type="slidenum">
              <a:rPr lang="zh-CN" altLang="en-US" smtClean="0"/>
              <a:pPr/>
              <a:t>‹#›</a:t>
            </a:fld>
            <a:endParaRPr lang="zh-CN" altLang="en-US"/>
          </a:p>
        </p:txBody>
      </p:sp>
    </p:spTree>
  </p:cSld>
  <p:clrMapOvr>
    <a:masterClrMapping/>
  </p:clrMapOvr>
  <p:transition spd="med">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A61DF0-C4A4-4DA9-87A1-DB1A3C5C94B8}" type="datetimeFigureOut">
              <a:rPr lang="zh-CN" altLang="en-US" smtClean="0"/>
              <a:pPr/>
              <a:t>2020/5/7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E8E485-00DC-4063-B6EA-323604CC0A98}" type="slidenum">
              <a:rPr lang="zh-CN" altLang="en-US" smtClean="0"/>
              <a:pPr/>
              <a:t>‹#›</a:t>
            </a:fld>
            <a:endParaRPr lang="zh-CN" altLang="en-US"/>
          </a:p>
        </p:txBody>
      </p:sp>
    </p:spTree>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5A61DF0-C4A4-4DA9-87A1-DB1A3C5C94B8}" type="datetimeFigureOut">
              <a:rPr lang="zh-CN" altLang="en-US" smtClean="0"/>
              <a:pPr/>
              <a:t>2020/5/7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DE8E485-00DC-4063-B6EA-323604CC0A98}" type="slidenum">
              <a:rPr lang="zh-CN" altLang="en-US" smtClean="0"/>
              <a:pPr/>
              <a:t>‹#›</a:t>
            </a:fld>
            <a:endParaRPr lang="zh-CN" altLang="en-US"/>
          </a:p>
        </p:txBody>
      </p:sp>
    </p:spTree>
  </p:cSld>
  <p:clrMapOvr>
    <a:masterClrMapping/>
  </p:clrMapOvr>
  <p:transition spd="med">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5A61DF0-C4A4-4DA9-87A1-DB1A3C5C94B8}" type="datetimeFigureOut">
              <a:rPr lang="zh-CN" altLang="en-US" smtClean="0"/>
              <a:pPr/>
              <a:t>2020/5/7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DE8E485-00DC-4063-B6EA-323604CC0A98}" type="slidenum">
              <a:rPr lang="zh-CN" altLang="en-US" smtClean="0"/>
              <a:pPr/>
              <a:t>‹#›</a:t>
            </a:fld>
            <a:endParaRPr lang="zh-CN" altLang="en-US"/>
          </a:p>
        </p:txBody>
      </p:sp>
    </p:spTree>
  </p:cSld>
  <p:clrMapOvr>
    <a:masterClrMapping/>
  </p:clrMapOvr>
  <p:transition spd="med">
    <p:wipe dir="d"/>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A61DF0-C4A4-4DA9-87A1-DB1A3C5C94B8}" type="datetimeFigureOut">
              <a:rPr lang="zh-CN" altLang="en-US" smtClean="0"/>
              <a:pPr/>
              <a:t>2020/5/7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E8E485-00DC-4063-B6EA-323604CC0A9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wipe dir="d"/>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image" Target="../media/image3.png"/><Relationship Id="rId2" Type="http://schemas.openxmlformats.org/officeDocument/2006/relationships/tags" Target="../tags/tag2.xml"/><Relationship Id="rId16" Type="http://schemas.openxmlformats.org/officeDocument/2006/relationships/image" Target="../media/image2.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1.jpe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wmf"/></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6.wmf"/></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lenovo\Desktop\图片1.jpg"/>
          <p:cNvPicPr>
            <a:picLocks noChangeAspect="1" noChangeArrowheads="1"/>
          </p:cNvPicPr>
          <p:nvPr/>
        </p:nvPicPr>
        <p:blipFill>
          <a:blip r:embed="rId15" cstate="print"/>
          <a:srcRect t="7917" b="4385"/>
          <a:stretch>
            <a:fillRect/>
          </a:stretch>
        </p:blipFill>
        <p:spPr bwMode="auto">
          <a:xfrm>
            <a:off x="-28575" y="0"/>
            <a:ext cx="12220575" cy="6858000"/>
          </a:xfrm>
          <a:prstGeom prst="rect">
            <a:avLst/>
          </a:prstGeom>
          <a:noFill/>
        </p:spPr>
      </p:pic>
      <p:sp>
        <p:nvSpPr>
          <p:cNvPr id="23" name="PA_等腰三角形 22"/>
          <p:cNvSpPr/>
          <p:nvPr>
            <p:custDataLst>
              <p:tags r:id="rId1"/>
            </p:custDataLst>
          </p:nvPr>
        </p:nvSpPr>
        <p:spPr>
          <a:xfrm>
            <a:off x="0" y="3489774"/>
            <a:ext cx="12192000" cy="3368226"/>
          </a:xfrm>
          <a:prstGeom prst="triangle">
            <a:avLst>
              <a:gd name="adj" fmla="val 49762"/>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8" name="PA_组合 7"/>
          <p:cNvGrpSpPr/>
          <p:nvPr>
            <p:custDataLst>
              <p:tags r:id="rId2"/>
            </p:custDataLst>
          </p:nvPr>
        </p:nvGrpSpPr>
        <p:grpSpPr>
          <a:xfrm>
            <a:off x="4938222" y="4057933"/>
            <a:ext cx="594705" cy="769441"/>
            <a:chOff x="4938222" y="4057933"/>
            <a:chExt cx="594705" cy="769441"/>
          </a:xfrm>
        </p:grpSpPr>
        <p:sp>
          <p:nvSpPr>
            <p:cNvPr id="12" name="文本框 11"/>
            <p:cNvSpPr txBox="1"/>
            <p:nvPr/>
          </p:nvSpPr>
          <p:spPr>
            <a:xfrm>
              <a:off x="5348196" y="4057933"/>
              <a:ext cx="184731" cy="769441"/>
            </a:xfrm>
            <a:prstGeom prst="rect">
              <a:avLst/>
            </a:prstGeom>
            <a:noFill/>
          </p:spPr>
          <p:txBody>
            <a:bodyPr wrap="none" rtlCol="0">
              <a:spAutoFit/>
            </a:bodyPr>
            <a:lstStyle/>
            <a:p>
              <a:endParaRPr lang="en-US" altLang="zh-CN" sz="4400" b="1" dirty="0">
                <a:solidFill>
                  <a:schemeClr val="accent1"/>
                </a:solidFill>
                <a:cs typeface="+mn-ea"/>
                <a:sym typeface="+mn-lt"/>
              </a:endParaRPr>
            </a:p>
          </p:txBody>
        </p:sp>
        <p:sp>
          <p:nvSpPr>
            <p:cNvPr id="5" name="矩形 4"/>
            <p:cNvSpPr/>
            <p:nvPr/>
          </p:nvSpPr>
          <p:spPr>
            <a:xfrm>
              <a:off x="4938222" y="4119167"/>
              <a:ext cx="553998" cy="92398"/>
            </a:xfrm>
            <a:prstGeom prst="rect">
              <a:avLst/>
            </a:prstGeom>
          </p:spPr>
          <p:txBody>
            <a:bodyPr vert="eaVert" wrap="none">
              <a:spAutoFit/>
            </a:bodyPr>
            <a:lstStyle/>
            <a:p>
              <a:endParaRPr lang="zh-CN" altLang="en-US" sz="2400" dirty="0">
                <a:solidFill>
                  <a:schemeClr val="accent1"/>
                </a:solidFill>
                <a:cs typeface="+mn-ea"/>
                <a:sym typeface="+mn-lt"/>
              </a:endParaRPr>
            </a:p>
          </p:txBody>
        </p:sp>
      </p:grpSp>
      <p:sp>
        <p:nvSpPr>
          <p:cNvPr id="6" name="PA_矩形: 圆角 5"/>
          <p:cNvSpPr/>
          <p:nvPr>
            <p:custDataLst>
              <p:tags r:id="rId3"/>
            </p:custDataLst>
          </p:nvPr>
        </p:nvSpPr>
        <p:spPr>
          <a:xfrm>
            <a:off x="1189796" y="505382"/>
            <a:ext cx="1404000" cy="1404000"/>
          </a:xfrm>
          <a:prstGeom prst="roundRect">
            <a:avLst>
              <a:gd name="adj" fmla="val 10761"/>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cs typeface="+mn-ea"/>
              <a:sym typeface="+mn-lt"/>
            </a:endParaRPr>
          </a:p>
        </p:txBody>
      </p:sp>
      <p:sp>
        <p:nvSpPr>
          <p:cNvPr id="24" name="PA_矩形 23"/>
          <p:cNvSpPr/>
          <p:nvPr>
            <p:custDataLst>
              <p:tags r:id="rId4"/>
            </p:custDataLst>
          </p:nvPr>
        </p:nvSpPr>
        <p:spPr>
          <a:xfrm>
            <a:off x="1232596" y="461314"/>
            <a:ext cx="637236" cy="646331"/>
          </a:xfrm>
          <a:prstGeom prst="rect">
            <a:avLst/>
          </a:prstGeom>
        </p:spPr>
        <p:txBody>
          <a:bodyPr wrap="square">
            <a:spAutoFit/>
          </a:bodyPr>
          <a:lstStyle/>
          <a:p>
            <a:pPr algn="ctr"/>
            <a:r>
              <a:rPr lang="zh-CN" altLang="en-US" sz="3600" b="1" dirty="0">
                <a:solidFill>
                  <a:schemeClr val="accent1"/>
                </a:solidFill>
                <a:cs typeface="+mn-ea"/>
                <a:sym typeface="+mn-lt"/>
              </a:rPr>
              <a:t>道</a:t>
            </a:r>
          </a:p>
        </p:txBody>
      </p:sp>
      <p:sp>
        <p:nvSpPr>
          <p:cNvPr id="25" name="PA_矩形 24"/>
          <p:cNvSpPr/>
          <p:nvPr>
            <p:custDataLst>
              <p:tags r:id="rId5"/>
            </p:custDataLst>
          </p:nvPr>
        </p:nvSpPr>
        <p:spPr>
          <a:xfrm>
            <a:off x="1907452" y="461314"/>
            <a:ext cx="637236" cy="646331"/>
          </a:xfrm>
          <a:prstGeom prst="rect">
            <a:avLst/>
          </a:prstGeom>
        </p:spPr>
        <p:txBody>
          <a:bodyPr wrap="square">
            <a:spAutoFit/>
          </a:bodyPr>
          <a:lstStyle/>
          <a:p>
            <a:pPr algn="ctr"/>
            <a:r>
              <a:rPr lang="zh-CN" altLang="en-US" sz="3600" b="1" dirty="0">
                <a:solidFill>
                  <a:schemeClr val="accent1"/>
                </a:solidFill>
                <a:cs typeface="+mn-ea"/>
                <a:sym typeface="+mn-lt"/>
              </a:rPr>
              <a:t>德</a:t>
            </a:r>
          </a:p>
        </p:txBody>
      </p:sp>
      <p:sp>
        <p:nvSpPr>
          <p:cNvPr id="26" name="PA_矩形 25"/>
          <p:cNvSpPr/>
          <p:nvPr>
            <p:custDataLst>
              <p:tags r:id="rId6"/>
            </p:custDataLst>
          </p:nvPr>
        </p:nvSpPr>
        <p:spPr>
          <a:xfrm>
            <a:off x="1232596" y="1260017"/>
            <a:ext cx="637236" cy="646331"/>
          </a:xfrm>
          <a:prstGeom prst="rect">
            <a:avLst/>
          </a:prstGeom>
        </p:spPr>
        <p:txBody>
          <a:bodyPr wrap="square">
            <a:spAutoFit/>
          </a:bodyPr>
          <a:lstStyle/>
          <a:p>
            <a:pPr algn="ctr"/>
            <a:r>
              <a:rPr lang="zh-CN" altLang="en-US" sz="3600" b="1" dirty="0">
                <a:solidFill>
                  <a:schemeClr val="accent1"/>
                </a:solidFill>
                <a:cs typeface="+mn-ea"/>
                <a:sym typeface="+mn-lt"/>
              </a:rPr>
              <a:t>法</a:t>
            </a:r>
          </a:p>
        </p:txBody>
      </p:sp>
      <p:cxnSp>
        <p:nvCxnSpPr>
          <p:cNvPr id="9" name="PA_直接连接符 8"/>
          <p:cNvCxnSpPr/>
          <p:nvPr>
            <p:custDataLst>
              <p:tags r:id="rId7"/>
            </p:custDataLst>
          </p:nvPr>
        </p:nvCxnSpPr>
        <p:spPr>
          <a:xfrm flipV="1">
            <a:off x="1891796" y="505382"/>
            <a:ext cx="0" cy="1404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PA_矩形 21"/>
          <p:cNvSpPr/>
          <p:nvPr>
            <p:custDataLst>
              <p:tags r:id="rId8"/>
            </p:custDataLst>
          </p:nvPr>
        </p:nvSpPr>
        <p:spPr>
          <a:xfrm>
            <a:off x="1907452" y="1290851"/>
            <a:ext cx="637236" cy="646331"/>
          </a:xfrm>
          <a:prstGeom prst="rect">
            <a:avLst/>
          </a:prstGeom>
        </p:spPr>
        <p:txBody>
          <a:bodyPr wrap="square">
            <a:spAutoFit/>
          </a:bodyPr>
          <a:lstStyle/>
          <a:p>
            <a:pPr algn="ctr"/>
            <a:r>
              <a:rPr lang="zh-CN" altLang="en-US" sz="3600" b="1" dirty="0">
                <a:solidFill>
                  <a:schemeClr val="accent1"/>
                </a:solidFill>
                <a:cs typeface="+mn-ea"/>
                <a:sym typeface="+mn-lt"/>
              </a:rPr>
              <a:t>治</a:t>
            </a:r>
          </a:p>
        </p:txBody>
      </p:sp>
      <p:cxnSp>
        <p:nvCxnSpPr>
          <p:cNvPr id="28" name="PA_直接连接符 27"/>
          <p:cNvCxnSpPr/>
          <p:nvPr>
            <p:custDataLst>
              <p:tags r:id="rId9"/>
            </p:custDataLst>
          </p:nvPr>
        </p:nvCxnSpPr>
        <p:spPr>
          <a:xfrm rot="5400000" flipV="1">
            <a:off x="1852422" y="534144"/>
            <a:ext cx="0" cy="130575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7" name="PA_图片 26"/>
          <p:cNvPicPr>
            <a:picLocks noChangeAspect="1"/>
          </p:cNvPicPr>
          <p:nvPr>
            <p:custDataLst>
              <p:tags r:id="rId10"/>
            </p:custDataLst>
          </p:nvPr>
        </p:nvPicPr>
        <p:blipFill>
          <a:blip r:embed="rId16" cstate="print">
            <a:extLst>
              <a:ext uri="{28A0092B-C50C-407E-A947-70E740481C1C}">
                <a14:useLocalDpi xmlns:a14="http://schemas.microsoft.com/office/drawing/2010/main" xmlns="" val="0"/>
              </a:ext>
            </a:extLst>
          </a:blip>
          <a:stretch>
            <a:fillRect/>
          </a:stretch>
        </p:blipFill>
        <p:spPr>
          <a:xfrm>
            <a:off x="5518553" y="-4111"/>
            <a:ext cx="1036322" cy="3950216"/>
          </a:xfrm>
          <a:prstGeom prst="rect">
            <a:avLst/>
          </a:prstGeom>
        </p:spPr>
      </p:pic>
      <p:pic>
        <p:nvPicPr>
          <p:cNvPr id="4" name="PA_图片 3"/>
          <p:cNvPicPr>
            <a:picLocks noChangeAspect="1"/>
          </p:cNvPicPr>
          <p:nvPr>
            <p:custDataLst>
              <p:tags r:id="rId11"/>
            </p:custDataLst>
          </p:nvPr>
        </p:nvPicPr>
        <p:blipFill rotWithShape="1">
          <a:blip r:embed="rId17" cstate="print">
            <a:extLst>
              <a:ext uri="{28A0092B-C50C-407E-A947-70E740481C1C}">
                <a14:useLocalDpi xmlns:a14="http://schemas.microsoft.com/office/drawing/2010/main" xmlns="" val="0"/>
              </a:ext>
            </a:extLst>
          </a:blip>
          <a:srcRect l="38004" t="39925" r="39333" b="42121"/>
          <a:stretch>
            <a:fillRect/>
          </a:stretch>
        </p:blipFill>
        <p:spPr>
          <a:xfrm>
            <a:off x="5565145" y="2731397"/>
            <a:ext cx="986828" cy="1231271"/>
          </a:xfrm>
          <a:prstGeom prst="rect">
            <a:avLst/>
          </a:prstGeom>
        </p:spPr>
      </p:pic>
      <p:sp>
        <p:nvSpPr>
          <p:cNvPr id="21" name="文本框 20"/>
          <p:cNvSpPr txBox="1"/>
          <p:nvPr/>
        </p:nvSpPr>
        <p:spPr>
          <a:xfrm>
            <a:off x="3752410" y="4898299"/>
            <a:ext cx="4134465" cy="523220"/>
          </a:xfrm>
          <a:prstGeom prst="rect">
            <a:avLst/>
          </a:prstGeom>
          <a:noFill/>
          <a:effectLst/>
        </p:spPr>
        <p:txBody>
          <a:bodyPr wrap="none" rtlCol="0">
            <a:spAutoFit/>
          </a:bodyPr>
          <a:lstStyle/>
          <a:p>
            <a:r>
              <a:rPr lang="zh-CN" altLang="en-US" sz="2800" b="1" dirty="0">
                <a:solidFill>
                  <a:schemeClr val="accent1"/>
                </a:solidFill>
                <a:cs typeface="+mn-ea"/>
                <a:sym typeface="+mn-lt"/>
              </a:rPr>
              <a:t>第一部分　中考考点过关</a:t>
            </a:r>
          </a:p>
        </p:txBody>
      </p:sp>
      <p:sp>
        <p:nvSpPr>
          <p:cNvPr id="29" name="矩形 28"/>
          <p:cNvSpPr/>
          <p:nvPr/>
        </p:nvSpPr>
        <p:spPr>
          <a:xfrm>
            <a:off x="3382373" y="5545783"/>
            <a:ext cx="5974080" cy="460375"/>
          </a:xfrm>
          <a:prstGeom prst="rect">
            <a:avLst/>
          </a:prstGeom>
        </p:spPr>
        <p:txBody>
          <a:bodyPr wrap="none">
            <a:spAutoFit/>
          </a:bodyPr>
          <a:lstStyle/>
          <a:p>
            <a:pPr algn="ctr">
              <a:spcAft>
                <a:spcPts val="0"/>
              </a:spcAft>
            </a:pPr>
            <a:r>
              <a:rPr lang="zh-CN" altLang="en-US" sz="2400" dirty="0">
                <a:solidFill>
                  <a:schemeClr val="accent1"/>
                </a:solidFill>
                <a:cs typeface="+mn-ea"/>
                <a:sym typeface="+mn-lt"/>
              </a:rPr>
              <a:t>第三单元　走向未来的少年（九年级下册）</a:t>
            </a:r>
            <a:endParaRPr lang="zh-CN" altLang="zh-CN" sz="2400" dirty="0">
              <a:solidFill>
                <a:schemeClr val="accent1"/>
              </a:solidFill>
              <a:cs typeface="+mn-ea"/>
              <a:sym typeface="+mn-lt"/>
            </a:endParaRPr>
          </a:p>
        </p:txBody>
      </p:sp>
      <p:sp>
        <p:nvSpPr>
          <p:cNvPr id="13" name="菱形 12"/>
          <p:cNvSpPr/>
          <p:nvPr/>
        </p:nvSpPr>
        <p:spPr>
          <a:xfrm>
            <a:off x="1624965" y="967105"/>
            <a:ext cx="532765" cy="45593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文本框 1"/>
          <p:cNvSpPr txBox="1"/>
          <p:nvPr>
            <p:custDataLst>
              <p:tags r:id="rId12"/>
            </p:custDataLst>
          </p:nvPr>
        </p:nvSpPr>
        <p:spPr>
          <a:xfrm>
            <a:off x="1880870" y="1010920"/>
            <a:ext cx="712470" cy="368300"/>
          </a:xfrm>
          <a:prstGeom prst="rect">
            <a:avLst/>
          </a:prstGeom>
          <a:solidFill>
            <a:schemeClr val="accent1"/>
          </a:solidFill>
        </p:spPr>
        <p:txBody>
          <a:bodyPr wrap="square" rtlCol="0" anchor="ctr">
            <a:spAutoFit/>
          </a:bodyPr>
          <a:lstStyle/>
          <a:p>
            <a:r>
              <a:rPr lang="en-US" altLang="zh-CN" dirty="0">
                <a:solidFill>
                  <a:schemeClr val="bg1"/>
                </a:solidFill>
                <a:cs typeface="+mn-ea"/>
                <a:sym typeface="+mn-lt"/>
              </a:rPr>
              <a:t>2020</a:t>
            </a:r>
          </a:p>
        </p:txBody>
      </p:sp>
      <p:sp>
        <p:nvSpPr>
          <p:cNvPr id="11" name="文本框 10"/>
          <p:cNvSpPr txBox="1"/>
          <p:nvPr/>
        </p:nvSpPr>
        <p:spPr>
          <a:xfrm>
            <a:off x="1661795" y="999490"/>
            <a:ext cx="381000" cy="368300"/>
          </a:xfrm>
          <a:prstGeom prst="rect">
            <a:avLst/>
          </a:prstGeom>
          <a:noFill/>
        </p:spPr>
        <p:txBody>
          <a:bodyPr wrap="square" rtlCol="0">
            <a:spAutoFit/>
          </a:bodyPr>
          <a:lstStyle/>
          <a:p>
            <a:r>
              <a:rPr lang="zh-CN" altLang="en-US">
                <a:solidFill>
                  <a:schemeClr val="bg1"/>
                </a:solidFill>
                <a:latin typeface="+mn-ea"/>
              </a:rPr>
              <a:t>与</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wipe(up)">
                                      <p:cBhvr>
                                        <p:cTn id="1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3175" y="1363345"/>
            <a:ext cx="1695450" cy="71374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249837" y="166176"/>
            <a:ext cx="1706880" cy="829945"/>
          </a:xfrm>
          <a:prstGeom prst="rect">
            <a:avLst/>
          </a:prstGeom>
        </p:spPr>
        <p:txBody>
          <a:bodyPr wrap="none">
            <a:spAutoFit/>
          </a:bodyPr>
          <a:lstStyle/>
          <a:p>
            <a:pPr algn="ctr">
              <a:spcAft>
                <a:spcPts val="0"/>
              </a:spcAft>
            </a:pPr>
            <a:r>
              <a:rPr lang="zh-CN" altLang="en-US" sz="2400" dirty="0">
                <a:solidFill>
                  <a:schemeClr val="bg1"/>
                </a:solidFill>
                <a:cs typeface="+mn-ea"/>
                <a:sym typeface="+mn-lt"/>
              </a:rPr>
              <a:t>少年当自强</a:t>
            </a:r>
          </a:p>
          <a:p>
            <a:pPr algn="ctr">
              <a:spcAft>
                <a:spcPts val="0"/>
              </a:spcAft>
            </a:pPr>
            <a:endParaRPr lang="zh-CN" altLang="en-US" sz="2400" dirty="0">
              <a:solidFill>
                <a:schemeClr val="bg1"/>
              </a:solidFill>
              <a:cs typeface="+mn-ea"/>
              <a:sym typeface="+mn-lt"/>
            </a:endParaRP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748790" y="742315"/>
            <a:ext cx="10382885" cy="6354445"/>
          </a:xfrm>
          <a:prstGeom prst="rect">
            <a:avLst/>
          </a:prstGeom>
        </p:spPr>
        <p:txBody>
          <a:bodyPr wrap="square">
            <a:spAutoFit/>
          </a:bodyPr>
          <a:lstStyle/>
          <a:p>
            <a:pPr fontAlgn="auto">
              <a:lnSpc>
                <a:spcPts val="3300"/>
              </a:lnSpc>
            </a:pPr>
            <a:r>
              <a:rPr sz="2200" dirty="0">
                <a:latin typeface="黑体" panose="02010609060101010101" pitchFamily="49" charset="-122"/>
                <a:ea typeface="黑体" panose="02010609060101010101" pitchFamily="49" charset="-122"/>
                <a:cs typeface="黑体" panose="02010609060101010101" pitchFamily="49" charset="-122"/>
              </a:rPr>
              <a:t>5.实现中国梦,需要一代又一代青少年接续奋斗。对此,你打算怎么做?</a:t>
            </a:r>
          </a:p>
          <a:p>
            <a:pPr fontAlgn="auto">
              <a:lnSpc>
                <a:spcPts val="3300"/>
              </a:lnSpc>
            </a:pPr>
            <a:r>
              <a:rPr sz="2200" dirty="0">
                <a:latin typeface="宋体" panose="02010600030101010101" pitchFamily="2" charset="-122"/>
                <a:ea typeface="宋体" panose="02010600030101010101" pitchFamily="2" charset="-122"/>
                <a:cs typeface="宋体" panose="02010600030101010101" pitchFamily="2" charset="-122"/>
              </a:rPr>
              <a:t>(1)坚定理想信念,志存高远,脚踏实地。</a:t>
            </a:r>
          </a:p>
          <a:p>
            <a:pPr fontAlgn="auto">
              <a:lnSpc>
                <a:spcPts val="3300"/>
              </a:lnSpc>
            </a:pPr>
            <a:r>
              <a:rPr sz="2200" dirty="0">
                <a:latin typeface="宋体" panose="02010600030101010101" pitchFamily="2" charset="-122"/>
                <a:ea typeface="宋体" panose="02010600030101010101" pitchFamily="2" charset="-122"/>
                <a:cs typeface="宋体" panose="02010600030101010101" pitchFamily="2" charset="-122"/>
              </a:rPr>
              <a:t>(2)勇做时代的弄潮儿,努力在实现中国梦的伟大实践中建功立业。</a:t>
            </a:r>
          </a:p>
          <a:p>
            <a:pPr fontAlgn="auto">
              <a:lnSpc>
                <a:spcPts val="3300"/>
              </a:lnSpc>
            </a:pPr>
            <a:r>
              <a:rPr sz="2200" dirty="0">
                <a:latin typeface="宋体" panose="02010600030101010101" pitchFamily="2" charset="-122"/>
                <a:ea typeface="宋体" panose="02010600030101010101" pitchFamily="2" charset="-122"/>
                <a:cs typeface="宋体" panose="02010600030101010101" pitchFamily="2" charset="-122"/>
              </a:rPr>
              <a:t>(3)积极传承、弘扬中华优秀传统文化。</a:t>
            </a:r>
          </a:p>
          <a:p>
            <a:pPr fontAlgn="auto">
              <a:lnSpc>
                <a:spcPts val="3300"/>
              </a:lnSpc>
            </a:pPr>
            <a:r>
              <a:rPr sz="2200" dirty="0">
                <a:latin typeface="宋体" panose="02010600030101010101" pitchFamily="2" charset="-122"/>
                <a:ea typeface="宋体" panose="02010600030101010101" pitchFamily="2" charset="-122"/>
                <a:cs typeface="宋体" panose="02010600030101010101" pitchFamily="2" charset="-122"/>
              </a:rPr>
              <a:t>(4)增强爱国情感,弘扬民族精神和时代精神。</a:t>
            </a:r>
          </a:p>
          <a:p>
            <a:pPr fontAlgn="auto">
              <a:lnSpc>
                <a:spcPts val="3300"/>
              </a:lnSpc>
            </a:pPr>
            <a:r>
              <a:rPr sz="2200" dirty="0">
                <a:latin typeface="宋体" panose="02010600030101010101" pitchFamily="2" charset="-122"/>
                <a:ea typeface="宋体" panose="02010600030101010101" pitchFamily="2" charset="-122"/>
                <a:cs typeface="宋体" panose="02010600030101010101" pitchFamily="2" charset="-122"/>
              </a:rPr>
              <a:t>(5)积极践行社会主义核心价值观,并将其转化为自己的情感认同和行为习惯。</a:t>
            </a:r>
          </a:p>
          <a:p>
            <a:pPr fontAlgn="auto">
              <a:lnSpc>
                <a:spcPts val="3300"/>
              </a:lnSpc>
            </a:pPr>
            <a:r>
              <a:rPr sz="2200" dirty="0">
                <a:latin typeface="宋体" panose="02010600030101010101" pitchFamily="2" charset="-122"/>
                <a:ea typeface="宋体" panose="02010600030101010101" pitchFamily="2" charset="-122"/>
                <a:cs typeface="宋体" panose="02010600030101010101" pitchFamily="2" charset="-122"/>
              </a:rPr>
              <a:t>(6)做有自信、懂自尊、能自强的中国人,成为中华民族的栋梁。</a:t>
            </a:r>
          </a:p>
          <a:p>
            <a:pPr algn="l" fontAlgn="auto">
              <a:lnSpc>
                <a:spcPts val="3300"/>
              </a:lnSpc>
              <a:buClrTx/>
              <a:buSzTx/>
              <a:buFontTx/>
            </a:pPr>
            <a:r>
              <a:rPr sz="2200" dirty="0">
                <a:latin typeface="黑体" panose="02010609060101010101" pitchFamily="49" charset="-122"/>
                <a:ea typeface="黑体" panose="02010609060101010101" pitchFamily="49" charset="-122"/>
                <a:cs typeface="黑体" panose="02010609060101010101" pitchFamily="49" charset="-122"/>
              </a:rPr>
              <a:t>6.走向世界的中国青少年应如何促进中外交流?</a:t>
            </a:r>
          </a:p>
          <a:p>
            <a:pPr fontAlgn="auto">
              <a:lnSpc>
                <a:spcPts val="3300"/>
              </a:lnSpc>
            </a:pPr>
            <a:r>
              <a:rPr sz="2200" dirty="0">
                <a:latin typeface="宋体" panose="02010600030101010101" pitchFamily="2" charset="-122"/>
                <a:ea typeface="宋体" panose="02010600030101010101" pitchFamily="2" charset="-122"/>
                <a:cs typeface="宋体" panose="02010600030101010101" pitchFamily="2" charset="-122"/>
              </a:rPr>
              <a:t>(1)了解人类文明进程,积极关切人类问题和世界局势。</a:t>
            </a:r>
          </a:p>
          <a:p>
            <a:pPr fontAlgn="auto">
              <a:lnSpc>
                <a:spcPts val="3300"/>
              </a:lnSpc>
            </a:pPr>
            <a:r>
              <a:rPr sz="2200" dirty="0">
                <a:latin typeface="宋体" panose="02010600030101010101" pitchFamily="2" charset="-122"/>
                <a:ea typeface="宋体" panose="02010600030101010101" pitchFamily="2" charset="-122"/>
                <a:cs typeface="宋体" panose="02010600030101010101" pitchFamily="2" charset="-122"/>
              </a:rPr>
              <a:t>(2)掌握相应的知识,在与世界各国青少年交流中提高我们的影响。</a:t>
            </a:r>
          </a:p>
          <a:p>
            <a:pPr fontAlgn="auto">
              <a:lnSpc>
                <a:spcPts val="3300"/>
              </a:lnSpc>
            </a:pPr>
            <a:r>
              <a:rPr sz="2200" dirty="0">
                <a:latin typeface="宋体" panose="02010600030101010101" pitchFamily="2" charset="-122"/>
                <a:ea typeface="宋体" panose="02010600030101010101" pitchFamily="2" charset="-122"/>
                <a:cs typeface="宋体" panose="02010600030101010101" pitchFamily="2" charset="-122"/>
              </a:rPr>
              <a:t>(3)要有忧患意识、居安思危,在世界复杂多变的环境中提高改变世界的素质和能力。</a:t>
            </a:r>
          </a:p>
          <a:p>
            <a:pPr fontAlgn="auto">
              <a:lnSpc>
                <a:spcPts val="3300"/>
              </a:lnSpc>
            </a:pPr>
            <a:r>
              <a:rPr sz="2200" dirty="0">
                <a:latin typeface="宋体" panose="02010600030101010101" pitchFamily="2" charset="-122"/>
                <a:ea typeface="宋体" panose="02010600030101010101" pitchFamily="2" charset="-122"/>
                <a:cs typeface="宋体" panose="02010600030101010101" pitchFamily="2" charset="-122"/>
              </a:rPr>
              <a:t>(4)尊重差异、理解不同、包容多样文化。</a:t>
            </a:r>
          </a:p>
          <a:p>
            <a:pPr fontAlgn="auto">
              <a:lnSpc>
                <a:spcPts val="3300"/>
              </a:lnSpc>
            </a:pPr>
            <a:r>
              <a:rPr sz="2200" dirty="0">
                <a:latin typeface="宋体" panose="02010600030101010101" pitchFamily="2" charset="-122"/>
                <a:ea typeface="宋体" panose="02010600030101010101" pitchFamily="2" charset="-122"/>
                <a:cs typeface="宋体" panose="02010600030101010101" pitchFamily="2" charset="-122"/>
              </a:rPr>
              <a:t>(5)积极向国际社会传递中国声音、讲好中国故事、展现中国风貌。</a:t>
            </a:r>
          </a:p>
          <a:p>
            <a:pPr fontAlgn="auto">
              <a:lnSpc>
                <a:spcPts val="3300"/>
              </a:lnSpc>
            </a:pPr>
            <a:r>
              <a:rPr sz="2200" dirty="0">
                <a:latin typeface="宋体" panose="02010600030101010101" pitchFamily="2" charset="-122"/>
                <a:ea typeface="宋体" panose="02010600030101010101" pitchFamily="2" charset="-122"/>
                <a:cs typeface="宋体" panose="02010600030101010101" pitchFamily="2" charset="-122"/>
              </a:rPr>
              <a:t>(6)努力成为连接中国与世界的纽带,承担起推动人类共同发展的责任。</a:t>
            </a:r>
          </a:p>
          <a:p>
            <a:pPr fontAlgn="auto">
              <a:lnSpc>
                <a:spcPct val="100000"/>
              </a:lnSpc>
            </a:pPr>
            <a:endParaRPr sz="2200" dirty="0">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3</a:t>
            </a:r>
            <a:endParaRPr lang="zh-CN" altLang="en-US" sz="2400" kern="0" dirty="0">
              <a:cs typeface="+mn-ea"/>
              <a:sym typeface="+mn-lt"/>
            </a:endParaRP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4</a:t>
            </a:r>
            <a:endParaRPr lang="zh-CN" altLang="en-US" sz="2400" kern="0" dirty="0">
              <a:cs typeface="+mn-ea"/>
              <a:sym typeface="+mn-lt"/>
            </a:endParaRPr>
          </a:p>
        </p:txBody>
      </p:sp>
      <p:sp>
        <p:nvSpPr>
          <p:cNvPr id="11" name="文本框 10"/>
          <p:cNvSpPr txBox="1"/>
          <p:nvPr/>
        </p:nvSpPr>
        <p:spPr>
          <a:xfrm>
            <a:off x="365032" y="402815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5</a:t>
            </a:r>
            <a:endParaRPr lang="zh-CN" altLang="en-US" sz="2400" kern="0" dirty="0">
              <a:cs typeface="+mn-ea"/>
              <a:sym typeface="+mn-lt"/>
            </a:endParaRP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spTree>
  </p:cSld>
  <p:clrMapOvr>
    <a:masterClrMapping/>
  </p:clrMapOvr>
  <p:transition spd="med">
    <p:wipe dir="d"/>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3175" y="1363345"/>
            <a:ext cx="1695450" cy="71374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249837" y="166176"/>
            <a:ext cx="1706880" cy="829945"/>
          </a:xfrm>
          <a:prstGeom prst="rect">
            <a:avLst/>
          </a:prstGeom>
        </p:spPr>
        <p:txBody>
          <a:bodyPr wrap="none">
            <a:spAutoFit/>
          </a:bodyPr>
          <a:lstStyle/>
          <a:p>
            <a:pPr algn="ctr">
              <a:spcAft>
                <a:spcPts val="0"/>
              </a:spcAft>
            </a:pPr>
            <a:r>
              <a:rPr lang="zh-CN" altLang="en-US" sz="2400" dirty="0">
                <a:solidFill>
                  <a:schemeClr val="bg1"/>
                </a:solidFill>
                <a:cs typeface="+mn-ea"/>
                <a:sym typeface="+mn-lt"/>
              </a:rPr>
              <a:t>少年当自强</a:t>
            </a:r>
          </a:p>
          <a:p>
            <a:pPr algn="ctr">
              <a:spcAft>
                <a:spcPts val="0"/>
              </a:spcAft>
            </a:pPr>
            <a:endParaRPr lang="zh-CN" altLang="en-US" sz="2400" dirty="0">
              <a:solidFill>
                <a:schemeClr val="bg1"/>
              </a:solidFill>
              <a:cs typeface="+mn-ea"/>
              <a:sym typeface="+mn-lt"/>
            </a:endParaRP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09115" y="890270"/>
            <a:ext cx="10382885" cy="8047355"/>
          </a:xfrm>
          <a:prstGeom prst="rect">
            <a:avLst/>
          </a:prstGeom>
        </p:spPr>
        <p:txBody>
          <a:bodyPr wrap="square">
            <a:spAutoFit/>
          </a:bodyPr>
          <a:lstStyle/>
          <a:p>
            <a:pPr fontAlgn="auto">
              <a:lnSpc>
                <a:spcPct val="150000"/>
              </a:lnSpc>
            </a:pPr>
            <a:r>
              <a:rPr lang="zh-CN" sz="2200" dirty="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易错易混</a:t>
            </a:r>
          </a:p>
          <a:p>
            <a:pPr fontAlgn="auto">
              <a:lnSpc>
                <a:spcPct val="150000"/>
              </a:lnSpc>
            </a:pPr>
            <a:r>
              <a:rPr sz="2200" dirty="0">
                <a:latin typeface="黑体" panose="02010609060101010101" pitchFamily="49" charset="-122"/>
                <a:ea typeface="黑体" panose="02010609060101010101" pitchFamily="49" charset="-122"/>
                <a:cs typeface="黑体" panose="02010609060101010101" pitchFamily="49" charset="-122"/>
              </a:rPr>
              <a:t>等我们长大成人了,才能自强。(✕)</a:t>
            </a:r>
          </a:p>
          <a:p>
            <a:pPr fontAlgn="auto">
              <a:lnSpc>
                <a:spcPct val="150000"/>
              </a:lnSpc>
            </a:pPr>
            <a:r>
              <a:rPr sz="2200" dirty="0">
                <a:latin typeface="楷体" panose="02010609060101010101" pitchFamily="49" charset="-122"/>
                <a:ea typeface="楷体" panose="02010609060101010101" pitchFamily="49" charset="-122"/>
                <a:cs typeface="楷体" panose="02010609060101010101" pitchFamily="49" charset="-122"/>
              </a:rPr>
              <a:t>    这种想法在青少年中非常普遍,很多人对父母依赖惯了,觉得依赖父母是理所应当的。这不利于自强品质的培养,不利于青少年的健康成长,甚至还会影响到国家与社会的进步、发展,因此必须走出这个误区,纠正这种错误认识。走出这个误区,应把握两个方面:</a:t>
            </a:r>
          </a:p>
          <a:p>
            <a:pPr fontAlgn="auto">
              <a:lnSpc>
                <a:spcPct val="150000"/>
              </a:lnSpc>
            </a:pPr>
            <a:r>
              <a:rPr sz="2200" dirty="0">
                <a:latin typeface="楷体" panose="02010609060101010101" pitchFamily="49" charset="-122"/>
                <a:ea typeface="楷体" panose="02010609060101010101" pitchFamily="49" charset="-122"/>
                <a:cs typeface="楷体" panose="02010609060101010101" pitchFamily="49" charset="-122"/>
              </a:rPr>
              <a:t>(1)人生自强少年始。初中阶段是学习知识、涵养道德、增长才干、发展自己的最佳时期。同时,自强是一个人通向成功的阶梯,自强品质对人生有重要意义。因此,我们要趁少年的大好时光,去培养自强品质,努力学习,奋发进取。</a:t>
            </a:r>
          </a:p>
          <a:p>
            <a:pPr fontAlgn="auto">
              <a:lnSpc>
                <a:spcPct val="150000"/>
              </a:lnSpc>
            </a:pPr>
            <a:r>
              <a:rPr sz="2200" dirty="0">
                <a:latin typeface="楷体" panose="02010609060101010101" pitchFamily="49" charset="-122"/>
                <a:ea typeface="楷体" panose="02010609060101010101" pitchFamily="49" charset="-122"/>
                <a:cs typeface="楷体" panose="02010609060101010101" pitchFamily="49" charset="-122"/>
              </a:rPr>
              <a:t>(2)少年能自强。只要我们选准航向,战胜自身的弱点,发挥自己的特长,就能在自强的人生征途中,劈波斩浪,抵达成功的彼岸。</a:t>
            </a:r>
          </a:p>
          <a:p>
            <a:pPr fontAlgn="auto">
              <a:lnSpc>
                <a:spcPct val="150000"/>
              </a:lnSpc>
            </a:pPr>
            <a:endParaRPr sz="2200" dirty="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sz="2200" dirty="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sz="2200" dirty="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endParaRPr sz="2200" dirty="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endParaRPr sz="2200" dirty="0">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3</a:t>
            </a:r>
            <a:endParaRPr lang="zh-CN" altLang="en-US" sz="2400" kern="0" dirty="0">
              <a:cs typeface="+mn-ea"/>
              <a:sym typeface="+mn-lt"/>
            </a:endParaRP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4</a:t>
            </a:r>
            <a:endParaRPr lang="zh-CN" altLang="en-US" sz="2400" kern="0" dirty="0">
              <a:cs typeface="+mn-ea"/>
              <a:sym typeface="+mn-lt"/>
            </a:endParaRPr>
          </a:p>
        </p:txBody>
      </p:sp>
      <p:sp>
        <p:nvSpPr>
          <p:cNvPr id="11" name="文本框 10"/>
          <p:cNvSpPr txBox="1"/>
          <p:nvPr/>
        </p:nvSpPr>
        <p:spPr>
          <a:xfrm>
            <a:off x="365032" y="402815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5</a:t>
            </a:r>
            <a:endParaRPr lang="zh-CN" altLang="en-US" sz="2400" kern="0" dirty="0">
              <a:cs typeface="+mn-ea"/>
              <a:sym typeface="+mn-lt"/>
            </a:endParaRP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spTree>
  </p:cSld>
  <p:clrMapOvr>
    <a:masterClrMapping/>
  </p:clrMapOvr>
  <p:transition spd="med">
    <p:wipe dir="d"/>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3175" y="2095500"/>
            <a:ext cx="1695450" cy="77470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809115" y="166370"/>
            <a:ext cx="2800350" cy="460375"/>
          </a:xfrm>
          <a:prstGeom prst="rect">
            <a:avLst/>
          </a:prstGeom>
        </p:spPr>
        <p:txBody>
          <a:bodyPr wrap="square">
            <a:spAutoFit/>
          </a:bodyPr>
          <a:lstStyle/>
          <a:p>
            <a:pPr algn="ctr">
              <a:spcAft>
                <a:spcPts val="0"/>
              </a:spcAft>
            </a:pPr>
            <a:r>
              <a:rPr lang="zh-CN" altLang="en-US" sz="2400" dirty="0">
                <a:solidFill>
                  <a:schemeClr val="bg1"/>
                </a:solidFill>
                <a:cs typeface="+mn-ea"/>
                <a:sym typeface="+mn-lt"/>
              </a:rPr>
              <a:t>积极面对学习</a:t>
            </a: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09397" y="881857"/>
            <a:ext cx="9934222" cy="6015990"/>
          </a:xfrm>
          <a:prstGeom prst="rect">
            <a:avLst/>
          </a:prstGeom>
        </p:spPr>
        <p:txBody>
          <a:bodyPr wrap="square">
            <a:spAutoFit/>
          </a:bodyPr>
          <a:lstStyle/>
          <a:p>
            <a:pPr>
              <a:lnSpc>
                <a:spcPct val="125000"/>
              </a:lnSpc>
            </a:pPr>
            <a:r>
              <a:rPr sz="2200" dirty="0">
                <a:latin typeface="黑体" panose="02010609060101010101" pitchFamily="49" charset="-122"/>
                <a:ea typeface="黑体" panose="02010609060101010101" pitchFamily="49" charset="-122"/>
                <a:cs typeface="黑体" panose="02010609060101010101" pitchFamily="49" charset="-122"/>
              </a:rPr>
              <a:t>1.九年级的学习呈现出哪些新的特点?</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    九年级除了学习新的知识外,还要对以往学习进行总结梳理,这对我们的学习方法、学习能力和学习品质提出了更高的要求。</a:t>
            </a:r>
          </a:p>
          <a:p>
            <a:pPr>
              <a:lnSpc>
                <a:spcPct val="125000"/>
              </a:lnSpc>
            </a:pPr>
            <a:r>
              <a:rPr sz="2200" dirty="0">
                <a:latin typeface="黑体" panose="02010609060101010101" pitchFamily="49" charset="-122"/>
                <a:ea typeface="黑体" panose="02010609060101010101" pitchFamily="49" charset="-122"/>
                <a:cs typeface="黑体" panose="02010609060101010101" pitchFamily="49" charset="-122"/>
              </a:rPr>
              <a:t>2.青少年为什么要努力学习?(或:为什么说学习应该成为我们的一种生活方式?或:学习的意义。)</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(1)人类正是通过学习来增长知识、提高本领,并在创新中不断进步的。</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(2)学习对青少年来说既是权利,也是责任和义务。</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(3)学习是青少年适应未来社会需要必备的一种能力。</a:t>
            </a:r>
          </a:p>
          <a:p>
            <a:pPr>
              <a:lnSpc>
                <a:spcPct val="125000"/>
              </a:lnSpc>
            </a:pPr>
            <a:r>
              <a:rPr sz="2200" dirty="0">
                <a:latin typeface="黑体" panose="02010609060101010101" pitchFamily="49" charset="-122"/>
                <a:ea typeface="黑体" panose="02010609060101010101" pitchFamily="49" charset="-122"/>
                <a:cs typeface="黑体" panose="02010609060101010101" pitchFamily="49" charset="-122"/>
              </a:rPr>
              <a:t>3.如何正确对待学校学习?</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(1)我们要高度重视、积极投入,尤其要正确面对可能出现的困难和压力,调整心态,完成学习任务。</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(2)学习是一个长期的过程,学校学习只是其中的一个阶段,不可急功近利,也不能坐失良机。</a:t>
            </a:r>
          </a:p>
          <a:p>
            <a:pPr algn="l">
              <a:lnSpc>
                <a:spcPct val="125000"/>
              </a:lnSpc>
              <a:buNone/>
            </a:pPr>
            <a:endParaRPr sz="2200" dirty="0">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4</a:t>
            </a:r>
            <a:endParaRPr lang="zh-CN" altLang="en-US" sz="2400" kern="0" dirty="0">
              <a:cs typeface="+mn-ea"/>
              <a:sym typeface="+mn-lt"/>
            </a:endParaRPr>
          </a:p>
        </p:txBody>
      </p:sp>
      <p:sp>
        <p:nvSpPr>
          <p:cNvPr id="11" name="文本框 10"/>
          <p:cNvSpPr txBox="1"/>
          <p:nvPr/>
        </p:nvSpPr>
        <p:spPr>
          <a:xfrm>
            <a:off x="365032" y="402815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5</a:t>
            </a:r>
            <a:endParaRPr lang="zh-CN" altLang="en-US" sz="2400" kern="0" dirty="0">
              <a:cs typeface="+mn-ea"/>
              <a:sym typeface="+mn-lt"/>
            </a:endParaRP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spTree>
  </p:cSld>
  <p:clrMapOvr>
    <a:masterClrMapping/>
  </p:clrMapOvr>
  <p:transition spd="med">
    <p:wipe dir="d"/>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3175" y="2095500"/>
            <a:ext cx="1695450" cy="77470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809115" y="166370"/>
            <a:ext cx="2800350" cy="460375"/>
          </a:xfrm>
          <a:prstGeom prst="rect">
            <a:avLst/>
          </a:prstGeom>
        </p:spPr>
        <p:txBody>
          <a:bodyPr wrap="square">
            <a:spAutoFit/>
          </a:bodyPr>
          <a:lstStyle/>
          <a:p>
            <a:pPr algn="ctr">
              <a:spcAft>
                <a:spcPts val="0"/>
              </a:spcAft>
            </a:pPr>
            <a:r>
              <a:rPr lang="zh-CN" altLang="en-US" sz="2400" dirty="0">
                <a:solidFill>
                  <a:schemeClr val="bg1"/>
                </a:solidFill>
                <a:cs typeface="+mn-ea"/>
                <a:sym typeface="+mn-lt"/>
              </a:rPr>
              <a:t>积极面对学习</a:t>
            </a: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09397" y="881857"/>
            <a:ext cx="9934222" cy="6015990"/>
          </a:xfrm>
          <a:prstGeom prst="rect">
            <a:avLst/>
          </a:prstGeom>
        </p:spPr>
        <p:txBody>
          <a:bodyPr wrap="square">
            <a:spAutoFit/>
          </a:bodyPr>
          <a:lstStyle/>
          <a:p>
            <a:pPr>
              <a:lnSpc>
                <a:spcPct val="125000"/>
              </a:lnSpc>
            </a:pPr>
            <a:r>
              <a:rPr sz="2200" dirty="0">
                <a:latin typeface="黑体" panose="02010609060101010101" pitchFamily="49" charset="-122"/>
                <a:ea typeface="黑体" panose="02010609060101010101" pitchFamily="49" charset="-122"/>
                <a:cs typeface="黑体" panose="02010609060101010101" pitchFamily="49" charset="-122"/>
              </a:rPr>
              <a:t>4.青少年应如何形成正确的学习态度与方式?</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(1)树立终身学习的理念,不能停止学习的步伐。</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(2)知行合一,加强实践,在生活和工作中学习,主动服务社会。</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(3)珍惜受教育的机会,努力学习科学文化知识。</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(4)学会自主学习、合作学习与探究学习。</a:t>
            </a:r>
          </a:p>
          <a:p>
            <a:pPr>
              <a:lnSpc>
                <a:spcPct val="125000"/>
              </a:lnSpc>
            </a:pPr>
            <a:r>
              <a:rPr sz="2200" dirty="0">
                <a:latin typeface="黑体" panose="02010609060101010101" pitchFamily="49" charset="-122"/>
                <a:ea typeface="黑体" panose="02010609060101010101" pitchFamily="49" charset="-122"/>
                <a:cs typeface="黑体" panose="02010609060101010101" pitchFamily="49" charset="-122"/>
              </a:rPr>
              <a:t>5.青少年为什么要重视在实践中学习?</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(1)青少年随着生活范围的扩大会遇到越来越多的困惑,需要在实践中逐步解决。</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(2)是促进自身发展和提升自己的需要。</a:t>
            </a:r>
          </a:p>
          <a:p>
            <a:pPr>
              <a:lnSpc>
                <a:spcPct val="125000"/>
              </a:lnSpc>
            </a:pPr>
            <a:r>
              <a:rPr sz="2200" dirty="0">
                <a:latin typeface="黑体" panose="02010609060101010101" pitchFamily="49" charset="-122"/>
                <a:ea typeface="黑体" panose="02010609060101010101" pitchFamily="49" charset="-122"/>
                <a:cs typeface="黑体" panose="02010609060101010101" pitchFamily="49" charset="-122"/>
              </a:rPr>
              <a:t>6.青少年应怎样在实践中学习?</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(1)重视实践,积极参加社会调查、志愿服务、科学实验等各类实践活动。</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(2)增强问题意识,培养研究能力,努力做到知行合一。</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(3)树立终身学习的理念,养成主动学习、不断探索的习惯。</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(4)增强自我更新、学以致用的能力。</a:t>
            </a:r>
          </a:p>
          <a:p>
            <a:pPr algn="l">
              <a:lnSpc>
                <a:spcPct val="125000"/>
              </a:lnSpc>
              <a:buNone/>
            </a:pPr>
            <a:endParaRPr sz="2200" dirty="0">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4</a:t>
            </a:r>
            <a:endParaRPr lang="zh-CN" altLang="en-US" sz="2400" kern="0" dirty="0">
              <a:cs typeface="+mn-ea"/>
              <a:sym typeface="+mn-lt"/>
            </a:endParaRPr>
          </a:p>
        </p:txBody>
      </p:sp>
      <p:sp>
        <p:nvSpPr>
          <p:cNvPr id="11" name="文本框 10"/>
          <p:cNvSpPr txBox="1"/>
          <p:nvPr/>
        </p:nvSpPr>
        <p:spPr>
          <a:xfrm>
            <a:off x="365032" y="402815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5</a:t>
            </a:r>
            <a:endParaRPr lang="zh-CN" altLang="en-US" sz="2400" kern="0" dirty="0">
              <a:cs typeface="+mn-ea"/>
              <a:sym typeface="+mn-lt"/>
            </a:endParaRP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spTree>
  </p:cSld>
  <p:clrMapOvr>
    <a:masterClrMapping/>
  </p:clrMapOvr>
  <p:transition spd="med">
    <p:wipe dir="d"/>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3175" y="2095500"/>
            <a:ext cx="1695450" cy="77470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809115" y="166370"/>
            <a:ext cx="2800350" cy="460375"/>
          </a:xfrm>
          <a:prstGeom prst="rect">
            <a:avLst/>
          </a:prstGeom>
        </p:spPr>
        <p:txBody>
          <a:bodyPr wrap="square">
            <a:spAutoFit/>
          </a:bodyPr>
          <a:lstStyle/>
          <a:p>
            <a:pPr algn="ctr">
              <a:spcAft>
                <a:spcPts val="0"/>
              </a:spcAft>
            </a:pPr>
            <a:r>
              <a:rPr lang="zh-CN" altLang="en-US" sz="2400" dirty="0">
                <a:solidFill>
                  <a:schemeClr val="bg1"/>
                </a:solidFill>
                <a:cs typeface="+mn-ea"/>
                <a:sym typeface="+mn-lt"/>
              </a:rPr>
              <a:t>积极面对学习</a:t>
            </a: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09397" y="881857"/>
            <a:ext cx="9934222" cy="3476625"/>
          </a:xfrm>
          <a:prstGeom prst="rect">
            <a:avLst/>
          </a:prstGeom>
        </p:spPr>
        <p:txBody>
          <a:bodyPr wrap="square">
            <a:spAutoFit/>
          </a:bodyPr>
          <a:lstStyle/>
          <a:p>
            <a:pPr>
              <a:lnSpc>
                <a:spcPct val="125000"/>
              </a:lnSpc>
            </a:pPr>
            <a:r>
              <a:rPr sz="2200" dirty="0">
                <a:latin typeface="黑体" panose="02010609060101010101" pitchFamily="49" charset="-122"/>
                <a:ea typeface="黑体" panose="02010609060101010101" pitchFamily="49" charset="-122"/>
                <a:cs typeface="黑体" panose="02010609060101010101" pitchFamily="49" charset="-122"/>
              </a:rPr>
              <a:t>7.终身学习需要养成的习惯有哪些?</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(1)主动学习。把学习当成自己的事情,激发自己的内在需求,始终保持对学习的热情。</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(2)及时调节自己的学习方式。根据不同的环境和阶段,采用课堂、自学、实践等多种学习方式。</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(3)坚持不懈。学习不会一帆风顺,遇到困难时能够坚持下去。</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(4)培养敏感性。能够敏锐地发现新事物、新现象。</a:t>
            </a:r>
          </a:p>
          <a:p>
            <a:pPr>
              <a:lnSpc>
                <a:spcPct val="125000"/>
              </a:lnSpc>
            </a:pPr>
            <a:endParaRPr sz="2200" dirty="0">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4</a:t>
            </a:r>
            <a:endParaRPr lang="zh-CN" altLang="en-US" sz="2400" kern="0" dirty="0">
              <a:cs typeface="+mn-ea"/>
              <a:sym typeface="+mn-lt"/>
            </a:endParaRPr>
          </a:p>
        </p:txBody>
      </p:sp>
      <p:sp>
        <p:nvSpPr>
          <p:cNvPr id="11" name="文本框 10"/>
          <p:cNvSpPr txBox="1"/>
          <p:nvPr/>
        </p:nvSpPr>
        <p:spPr>
          <a:xfrm>
            <a:off x="365032" y="402815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5</a:t>
            </a:r>
            <a:endParaRPr lang="zh-CN" altLang="en-US" sz="2400" kern="0" dirty="0">
              <a:cs typeface="+mn-ea"/>
              <a:sym typeface="+mn-lt"/>
            </a:endParaRP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spTree>
  </p:cSld>
  <p:clrMapOvr>
    <a:masterClrMapping/>
  </p:clrMapOvr>
  <p:transition spd="med">
    <p:wipe dir="d"/>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16510" y="2870200"/>
            <a:ext cx="1695450" cy="837565"/>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005362" y="157921"/>
            <a:ext cx="262128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正确对待学习压力</a:t>
            </a: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09397" y="881857"/>
            <a:ext cx="9934222" cy="6015990"/>
          </a:xfrm>
          <a:prstGeom prst="rect">
            <a:avLst/>
          </a:prstGeom>
        </p:spPr>
        <p:txBody>
          <a:bodyPr wrap="square">
            <a:spAutoFit/>
          </a:bodyPr>
          <a:lstStyle/>
          <a:p>
            <a:pPr>
              <a:lnSpc>
                <a:spcPct val="125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1.我们应如何面对学习压力?</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学习生活中感受到压力是正常的,需要我们理智地从容面对。</a:t>
            </a:r>
          </a:p>
          <a:p>
            <a:pPr>
              <a:lnSpc>
                <a:spcPct val="125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2.学习压力的影响有哪些?</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    学习压力给我们带来的影响,既有积极的一面,也有消极的一面。</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(1)适度的学习压力可以激发我们的干劲和潜能,使我们表现得更积极。</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(2)过度的学习压力则会使焦虑不断增加,影响学习效率和已有水平的正常发挥。</a:t>
            </a: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3.导致学习压力过大的原因有哪些?</a:t>
            </a: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4.考试焦虑产生的原因是什么?</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(1)面临的考试很重要,或者考试难度过大。</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(2)他人、自己的过高要求超过个人的实际能力。</a:t>
            </a: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4</a:t>
            </a:r>
          </a:p>
        </p:txBody>
      </p:sp>
      <p:sp>
        <p:nvSpPr>
          <p:cNvPr id="11" name="文本框 10"/>
          <p:cNvSpPr txBox="1"/>
          <p:nvPr/>
        </p:nvSpPr>
        <p:spPr>
          <a:xfrm>
            <a:off x="365032" y="402815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5</a:t>
            </a:r>
            <a:endParaRPr lang="zh-CN" altLang="en-US" sz="2400" kern="0" dirty="0">
              <a:cs typeface="+mn-ea"/>
              <a:sym typeface="+mn-lt"/>
            </a:endParaRP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pic>
        <p:nvPicPr>
          <p:cNvPr id="17" name="图片 16"/>
          <p:cNvPicPr>
            <a:picLocks noChangeAspect="1"/>
          </p:cNvPicPr>
          <p:nvPr/>
        </p:nvPicPr>
        <p:blipFill>
          <a:blip r:embed="rId4" cstate="print"/>
          <a:stretch>
            <a:fillRect/>
          </a:stretch>
        </p:blipFill>
        <p:spPr>
          <a:xfrm>
            <a:off x="312420" y="4028440"/>
            <a:ext cx="13865860" cy="1864360"/>
          </a:xfrm>
          <a:prstGeom prst="rect">
            <a:avLst/>
          </a:prstGeom>
        </p:spPr>
      </p:pic>
    </p:spTree>
  </p:cSld>
  <p:clrMapOvr>
    <a:masterClrMapping/>
  </p:clrMapOvr>
  <p:transition spd="med">
    <p:wipe dir="d"/>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16510" y="2870200"/>
            <a:ext cx="1695450" cy="837565"/>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005362" y="157921"/>
            <a:ext cx="2621280" cy="829945"/>
          </a:xfrm>
          <a:prstGeom prst="rect">
            <a:avLst/>
          </a:prstGeom>
        </p:spPr>
        <p:txBody>
          <a:bodyPr wrap="none">
            <a:spAutoFit/>
          </a:bodyPr>
          <a:lstStyle/>
          <a:p>
            <a:pPr algn="ctr">
              <a:spcAft>
                <a:spcPts val="0"/>
              </a:spcAft>
            </a:pPr>
            <a:r>
              <a:rPr lang="zh-CN" altLang="en-US" sz="2400" dirty="0">
                <a:solidFill>
                  <a:schemeClr val="bg1"/>
                </a:solidFill>
                <a:cs typeface="+mn-ea"/>
                <a:sym typeface="+mn-lt"/>
              </a:rPr>
              <a:t>正确对待学习压力</a:t>
            </a:r>
          </a:p>
          <a:p>
            <a:pPr algn="ctr">
              <a:spcAft>
                <a:spcPts val="0"/>
              </a:spcAft>
            </a:pPr>
            <a:endParaRPr lang="zh-CN" altLang="en-US" sz="2400" dirty="0">
              <a:solidFill>
                <a:schemeClr val="bg1"/>
              </a:solidFill>
              <a:cs typeface="+mn-ea"/>
              <a:sym typeface="+mn-lt"/>
            </a:endParaRP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771650" y="829945"/>
            <a:ext cx="10317480" cy="5507990"/>
          </a:xfrm>
          <a:prstGeom prst="rect">
            <a:avLst/>
          </a:prstGeom>
        </p:spPr>
        <p:txBody>
          <a:bodyPr wrap="square">
            <a:spAutoFit/>
          </a:bodyPr>
          <a:lstStyle/>
          <a:p>
            <a:pPr algn="l" fontAlgn="auto">
              <a:lnSpc>
                <a:spcPct val="100000"/>
              </a:lnSpc>
              <a:buClrTx/>
              <a:buSzTx/>
              <a:buFontTx/>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(3)仅以考试成绩来判断个人的价值。</a:t>
            </a:r>
          </a:p>
          <a:p>
            <a:pPr fontAlgn="auto">
              <a:lnSpc>
                <a:spcPct val="10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5.正确认识考试焦虑。</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(1)适度的考试焦虑体现了我们对考试积极认真的态度。</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(2)过度的考试焦虑,则会干扰我们的学习,对身心健康造成不利影响。</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(3)我们要克服过度的焦虑,从容面对考试。</a:t>
            </a:r>
          </a:p>
          <a:p>
            <a:pPr fontAlgn="auto">
              <a:lnSpc>
                <a:spcPct val="10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6.缓解考试压力的方法有哪些?</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(1)转移注意力。不要总想着考试,听一听舒缓的音乐,以缓解内心的压力。</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(2)保持身体放松。当意识到自己紧张时,可以深深呼吸一下,这样做非常有效,能够及时使身体放松下来。心理学研究表明,人的脸部保持微笑的时候容易唤起愉快的记忆。</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(3)自我暗示。经常提醒自己,我能够做好。</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(4)保持适度紧张。考试之前适度的紧张和焦虑是正常的,学会与这些情绪和平相处。</a:t>
            </a:r>
          </a:p>
          <a:p>
            <a:pPr fontAlgn="auto">
              <a:lnSpc>
                <a:spcPct val="10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7.如何克服厌学情绪与考试焦虑?</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(1)树立正确的考试观念。</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(2)调整自我期望,减轻心理负担。</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(3)培养自信心,挖掘自己的潜能。</a:t>
            </a: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4</a:t>
            </a:r>
          </a:p>
        </p:txBody>
      </p:sp>
      <p:sp>
        <p:nvSpPr>
          <p:cNvPr id="11" name="文本框 10"/>
          <p:cNvSpPr txBox="1"/>
          <p:nvPr/>
        </p:nvSpPr>
        <p:spPr>
          <a:xfrm>
            <a:off x="365032" y="402815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5</a:t>
            </a:r>
            <a:endParaRPr lang="zh-CN" altLang="en-US" sz="2400" kern="0" dirty="0">
              <a:cs typeface="+mn-ea"/>
              <a:sym typeface="+mn-lt"/>
            </a:endParaRP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spTree>
  </p:cSld>
  <p:clrMapOvr>
    <a:masterClrMapping/>
  </p:clrMapOvr>
  <p:transition spd="med">
    <p:wipe dir="d"/>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0" y="3707765"/>
            <a:ext cx="1695450" cy="88646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199672" y="157921"/>
            <a:ext cx="170688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劳动与职业</a:t>
            </a: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09115" y="882015"/>
            <a:ext cx="10131425" cy="2630170"/>
          </a:xfrm>
          <a:prstGeom prst="rect">
            <a:avLst/>
          </a:prstGeom>
        </p:spPr>
        <p:txBody>
          <a:bodyPr wrap="square">
            <a:spAutoFit/>
          </a:bodyPr>
          <a:lstStyle/>
          <a:p>
            <a:pPr>
              <a:lnSpc>
                <a:spcPct val="125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1.我们为什么要做好职业准备,规划好自己的职业生涯?</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(1)现代社会,丰富多彩的职业为我们提供了多样化的选择。</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(2)人的一生中,大部分时间要从事一定的职业,这是社会分工的要求,也是个人为社会做贡献、实现人生价值的基本路径。</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(3)我们即将初中毕业,未来会从事某一种或多种职业,承担社会分工中的不同角色。</a:t>
            </a:r>
          </a:p>
          <a:p>
            <a:pPr>
              <a:lnSpc>
                <a:spcPct val="125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2.做好职业准备,规划好职业生涯,你打算怎么做?</a:t>
            </a: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4</a:t>
            </a:r>
          </a:p>
        </p:txBody>
      </p:sp>
      <p:sp>
        <p:nvSpPr>
          <p:cNvPr id="11" name="文本框 10"/>
          <p:cNvSpPr txBox="1"/>
          <p:nvPr/>
        </p:nvSpPr>
        <p:spPr>
          <a:xfrm>
            <a:off x="370112" y="3920840"/>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5</a:t>
            </a: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pic>
        <p:nvPicPr>
          <p:cNvPr id="735" name="19-河南中考帮ZZA-60.jpg" descr="id:2147511002;FounderCES"/>
          <p:cNvPicPr>
            <a:picLocks noChangeAspect="1"/>
          </p:cNvPicPr>
          <p:nvPr/>
        </p:nvPicPr>
        <p:blipFill>
          <a:blip r:embed="rId4" cstate="print"/>
          <a:stretch>
            <a:fillRect/>
          </a:stretch>
        </p:blipFill>
        <p:spPr>
          <a:xfrm>
            <a:off x="3514725" y="3387090"/>
            <a:ext cx="5772150" cy="1529080"/>
          </a:xfrm>
          <a:prstGeom prst="rect">
            <a:avLst/>
          </a:prstGeom>
        </p:spPr>
      </p:pic>
      <p:pic>
        <p:nvPicPr>
          <p:cNvPr id="736" name="19-河南中考帮ZZA-61.jpg" descr="id:2147511009;FounderCES"/>
          <p:cNvPicPr>
            <a:picLocks noChangeAspect="1"/>
          </p:cNvPicPr>
          <p:nvPr/>
        </p:nvPicPr>
        <p:blipFill>
          <a:blip r:embed="rId5" cstate="print"/>
          <a:stretch>
            <a:fillRect/>
          </a:stretch>
        </p:blipFill>
        <p:spPr>
          <a:xfrm>
            <a:off x="3514725" y="4916170"/>
            <a:ext cx="5838825" cy="1746250"/>
          </a:xfrm>
          <a:prstGeom prst="rect">
            <a:avLst/>
          </a:prstGeom>
        </p:spPr>
      </p:pic>
    </p:spTree>
  </p:cSld>
  <p:clrMapOvr>
    <a:masterClrMapping/>
  </p:clrMapOvr>
  <p:transition spd="med">
    <p:wipe dir="d"/>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0" y="3707765"/>
            <a:ext cx="1695450" cy="88646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199672" y="157921"/>
            <a:ext cx="1706880" cy="829945"/>
          </a:xfrm>
          <a:prstGeom prst="rect">
            <a:avLst/>
          </a:prstGeom>
        </p:spPr>
        <p:txBody>
          <a:bodyPr wrap="none">
            <a:spAutoFit/>
          </a:bodyPr>
          <a:lstStyle/>
          <a:p>
            <a:pPr algn="ctr">
              <a:spcAft>
                <a:spcPts val="0"/>
              </a:spcAft>
            </a:pPr>
            <a:r>
              <a:rPr lang="zh-CN" altLang="en-US" sz="2400" dirty="0">
                <a:solidFill>
                  <a:schemeClr val="bg1"/>
                </a:solidFill>
                <a:cs typeface="+mn-ea"/>
                <a:sym typeface="+mn-lt"/>
              </a:rPr>
              <a:t>劳动与职业</a:t>
            </a:r>
          </a:p>
          <a:p>
            <a:pPr algn="ctr">
              <a:spcAft>
                <a:spcPts val="0"/>
              </a:spcAft>
            </a:pPr>
            <a:endParaRPr lang="zh-CN" altLang="en-US" sz="2400" dirty="0">
              <a:solidFill>
                <a:schemeClr val="bg1"/>
              </a:solidFill>
              <a:cs typeface="+mn-ea"/>
              <a:sym typeface="+mn-lt"/>
            </a:endParaRP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695450" y="829945"/>
            <a:ext cx="10144125" cy="4661535"/>
          </a:xfrm>
          <a:prstGeom prst="rect">
            <a:avLst/>
          </a:prstGeom>
        </p:spPr>
        <p:txBody>
          <a:bodyPr wrap="square">
            <a:spAutoFit/>
          </a:bodyPr>
          <a:lstStyle/>
          <a:p>
            <a:pPr fontAlgn="auto">
              <a:lnSpc>
                <a:spcPct val="15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3.引起传统职业的变革和新兴职业兴起的原因有哪些?</a:t>
            </a:r>
          </a:p>
          <a:p>
            <a:pPr fontAlgn="auto">
              <a:lnSpc>
                <a:spcPct val="15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(1)在经济全球化时代,科学技术突飞猛进,各国之间的联系日益密切。</a:t>
            </a:r>
          </a:p>
          <a:p>
            <a:pPr fontAlgn="auto">
              <a:lnSpc>
                <a:spcPct val="15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(2)社会分工逐渐细化,引起传统职业的变革和新兴职业的兴起。</a:t>
            </a:r>
          </a:p>
          <a:p>
            <a:pPr fontAlgn="auto">
              <a:lnSpc>
                <a:spcPct val="15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4.国家为鼓励人们采用多种方式就业采取了哪些措施?</a:t>
            </a:r>
          </a:p>
          <a:p>
            <a:pPr fontAlgn="auto">
              <a:lnSpc>
                <a:spcPct val="15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(1)鼓励劳动者自主创业和自谋职业,促进创业带动就业。</a:t>
            </a:r>
          </a:p>
          <a:p>
            <a:pPr fontAlgn="auto">
              <a:lnSpc>
                <a:spcPct val="15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(2)提供全方位公共就业服务,努力使人人都有通过辛勤劳动实现自身发展的机会。</a:t>
            </a:r>
          </a:p>
          <a:p>
            <a:pPr fontAlgn="auto">
              <a:lnSpc>
                <a:spcPct val="15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5.面对日益变化的就业方式,你打算怎么做?</a:t>
            </a:r>
          </a:p>
          <a:p>
            <a:pPr algn="l" fontAlgn="auto">
              <a:lnSpc>
                <a:spcPct val="150000"/>
              </a:lnSpc>
              <a:buNone/>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(1)顺应时代的变化,抓住机遇,做好多方面的准备。</a:t>
            </a:r>
          </a:p>
          <a:p>
            <a:pPr algn="l" fontAlgn="auto">
              <a:lnSpc>
                <a:spcPct val="150000"/>
              </a:lnSpc>
              <a:buNone/>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(2)努力提升自身素质,迎接未来世界的挑战。</a:t>
            </a: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4</a:t>
            </a:r>
          </a:p>
        </p:txBody>
      </p:sp>
      <p:sp>
        <p:nvSpPr>
          <p:cNvPr id="11" name="文本框 10"/>
          <p:cNvSpPr txBox="1"/>
          <p:nvPr/>
        </p:nvSpPr>
        <p:spPr>
          <a:xfrm>
            <a:off x="370112" y="3920840"/>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5</a:t>
            </a: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spTree>
  </p:cSld>
  <p:clrMapOvr>
    <a:masterClrMapping/>
  </p:clrMapOvr>
  <p:transition spd="med">
    <p:wipe dir="d"/>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0" y="3707765"/>
            <a:ext cx="1695450" cy="88646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199672" y="157921"/>
            <a:ext cx="1706880" cy="829945"/>
          </a:xfrm>
          <a:prstGeom prst="rect">
            <a:avLst/>
          </a:prstGeom>
        </p:spPr>
        <p:txBody>
          <a:bodyPr wrap="none">
            <a:spAutoFit/>
          </a:bodyPr>
          <a:lstStyle/>
          <a:p>
            <a:pPr algn="ctr">
              <a:spcAft>
                <a:spcPts val="0"/>
              </a:spcAft>
            </a:pPr>
            <a:r>
              <a:rPr lang="zh-CN" altLang="en-US" sz="2400" dirty="0">
                <a:solidFill>
                  <a:schemeClr val="bg1"/>
                </a:solidFill>
                <a:cs typeface="+mn-ea"/>
                <a:sym typeface="+mn-lt"/>
              </a:rPr>
              <a:t>劳动与职业</a:t>
            </a:r>
          </a:p>
          <a:p>
            <a:pPr algn="ctr">
              <a:spcAft>
                <a:spcPts val="0"/>
              </a:spcAft>
            </a:pPr>
            <a:endParaRPr lang="zh-CN" altLang="en-US" sz="2400" dirty="0">
              <a:solidFill>
                <a:schemeClr val="bg1"/>
              </a:solidFill>
              <a:cs typeface="+mn-ea"/>
              <a:sym typeface="+mn-lt"/>
            </a:endParaRP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771932" y="829787"/>
            <a:ext cx="9934222" cy="3138170"/>
          </a:xfrm>
          <a:prstGeom prst="rect">
            <a:avLst/>
          </a:prstGeom>
        </p:spPr>
        <p:txBody>
          <a:bodyPr wrap="square">
            <a:spAutoFit/>
          </a:bodyPr>
          <a:lstStyle/>
          <a:p>
            <a:pPr fontAlgn="auto">
              <a:lnSpc>
                <a:spcPct val="15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6.怎样进行职业生涯规划?</a:t>
            </a:r>
          </a:p>
          <a:p>
            <a:pPr fontAlgn="auto">
              <a:lnSpc>
                <a:spcPct val="150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endPar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4</a:t>
            </a:r>
          </a:p>
        </p:txBody>
      </p:sp>
      <p:sp>
        <p:nvSpPr>
          <p:cNvPr id="11" name="文本框 10"/>
          <p:cNvSpPr txBox="1"/>
          <p:nvPr/>
        </p:nvSpPr>
        <p:spPr>
          <a:xfrm>
            <a:off x="370112" y="3920840"/>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5</a:t>
            </a: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pic>
        <p:nvPicPr>
          <p:cNvPr id="737" name="19-河南中考帮ZZA-62.jpg" descr="id:2147511016;FounderCES"/>
          <p:cNvPicPr>
            <a:picLocks noChangeAspect="1"/>
          </p:cNvPicPr>
          <p:nvPr/>
        </p:nvPicPr>
        <p:blipFill>
          <a:blip r:embed="rId4" cstate="print"/>
          <a:stretch>
            <a:fillRect/>
          </a:stretch>
        </p:blipFill>
        <p:spPr>
          <a:xfrm>
            <a:off x="1882775" y="1576705"/>
            <a:ext cx="10134600" cy="3503295"/>
          </a:xfrm>
          <a:prstGeom prst="rect">
            <a:avLst/>
          </a:prstGeom>
        </p:spPr>
      </p:pic>
    </p:spTree>
  </p:cSld>
  <p:clrMapOvr>
    <a:masterClrMapping/>
  </p:clrMapOvr>
  <p:transition spd="med">
    <p:wipe dir="d"/>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Freeform 5"/>
          <p:cNvSpPr/>
          <p:nvPr/>
        </p:nvSpPr>
        <p:spPr bwMode="auto">
          <a:xfrm>
            <a:off x="0" y="0"/>
            <a:ext cx="3930732" cy="107067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rgbClr val="178AA1"/>
              </a:solidFill>
              <a:cs typeface="+mn-ea"/>
              <a:sym typeface="+mn-lt"/>
            </a:endParaRPr>
          </a:p>
        </p:txBody>
      </p:sp>
      <p:sp>
        <p:nvSpPr>
          <p:cNvPr id="29" name="TextBox 60"/>
          <p:cNvSpPr txBox="1"/>
          <p:nvPr/>
        </p:nvSpPr>
        <p:spPr>
          <a:xfrm>
            <a:off x="946978" y="141897"/>
            <a:ext cx="1980030" cy="630942"/>
          </a:xfrm>
          <a:prstGeom prst="rect">
            <a:avLst/>
          </a:prstGeom>
          <a:noFill/>
        </p:spPr>
        <p:txBody>
          <a:bodyPr wrap="none" rtlCol="0">
            <a:spAutoFit/>
          </a:bodyPr>
          <a:lstStyle/>
          <a:p>
            <a:pPr algn="ctr"/>
            <a:r>
              <a:rPr lang="zh-CN" altLang="en-US" sz="3500" b="1" dirty="0">
                <a:solidFill>
                  <a:schemeClr val="bg1"/>
                </a:solidFill>
                <a:cs typeface="+mn-ea"/>
                <a:sym typeface="+mn-lt"/>
              </a:rPr>
              <a:t>知识导图</a:t>
            </a:r>
          </a:p>
        </p:txBody>
      </p:sp>
      <p:sp>
        <p:nvSpPr>
          <p:cNvPr id="6" name="矩形 5"/>
          <p:cNvSpPr/>
          <p:nvPr/>
        </p:nvSpPr>
        <p:spPr>
          <a:xfrm>
            <a:off x="575310" y="1172210"/>
            <a:ext cx="4735195" cy="5169535"/>
          </a:xfrm>
          <a:prstGeom prst="rect">
            <a:avLst/>
          </a:prstGeom>
        </p:spPr>
        <p:txBody>
          <a:bodyPr wrap="square">
            <a:spAutoFit/>
          </a:bodyPr>
          <a:lstStyle/>
          <a:p>
            <a:pPr>
              <a:lnSpc>
                <a:spcPct val="150000"/>
              </a:lnSpc>
            </a:pPr>
            <a:r>
              <a:rPr lang="zh-CN" altLang="en-US" sz="2200" dirty="0">
                <a:solidFill>
                  <a:srgbClr val="FF0000"/>
                </a:solidFill>
                <a:latin typeface="黑体" panose="02010609060101010101" pitchFamily="49" charset="-122"/>
                <a:ea typeface="黑体" panose="02010609060101010101" pitchFamily="49" charset="-122"/>
              </a:rPr>
              <a:t>素养链接</a:t>
            </a:r>
            <a:endParaRPr lang="en-US" altLang="zh-CN" sz="2200" dirty="0">
              <a:solidFill>
                <a:srgbClr val="FF0000"/>
              </a:solidFill>
              <a:latin typeface="黑体" panose="02010609060101010101" pitchFamily="49" charset="-122"/>
              <a:ea typeface="黑体" panose="02010609060101010101" pitchFamily="49" charset="-122"/>
            </a:endParaRPr>
          </a:p>
          <a:p>
            <a:pPr>
              <a:lnSpc>
                <a:spcPct val="150000"/>
              </a:lnSpc>
            </a:pPr>
            <a:r>
              <a:rPr lang="zh-CN" altLang="en-US" sz="2200" dirty="0">
                <a:latin typeface="楷体" panose="02010609060101010101" pitchFamily="49" charset="-122"/>
                <a:ea typeface="楷体" panose="02010609060101010101" pitchFamily="49" charset="-122"/>
              </a:rPr>
              <a:t>    本单元结合漫画和文字材料,培养学生的实践创新素养,引导学生正确对待学习压力、了解不同劳动和职业的特点及独特价值,要求学生积极面对学习,树立积极的劳动态度和良好的劳动习惯,掌握一定的劳动技能,在主动参加的家务劳动、生产劳动、公益活动和社会实践中树立改进和创新劳动方式、提高劳动效率的意识。</a:t>
            </a:r>
          </a:p>
        </p:txBody>
      </p:sp>
      <p:pic>
        <p:nvPicPr>
          <p:cNvPr id="712" name="九下第三单元.jpg" descr="id:2147510817;FounderCES"/>
          <p:cNvPicPr>
            <a:picLocks noChangeAspect="1"/>
          </p:cNvPicPr>
          <p:nvPr/>
        </p:nvPicPr>
        <p:blipFill>
          <a:blip r:embed="rId3" cstate="print"/>
          <a:stretch>
            <a:fillRect/>
          </a:stretch>
        </p:blipFill>
        <p:spPr>
          <a:xfrm>
            <a:off x="5309870" y="72390"/>
            <a:ext cx="6405245" cy="6713220"/>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50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par>
                          <p:cTn id="15" fill="hold">
                            <p:stCondLst>
                              <p:cond delay="1000"/>
                            </p:stCondLst>
                            <p:childTnLst>
                              <p:par>
                                <p:cTn id="16" presetID="4"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ox(in)">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0" y="3707765"/>
            <a:ext cx="1695450" cy="88646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199672" y="157921"/>
            <a:ext cx="1706880" cy="829945"/>
          </a:xfrm>
          <a:prstGeom prst="rect">
            <a:avLst/>
          </a:prstGeom>
        </p:spPr>
        <p:txBody>
          <a:bodyPr wrap="none">
            <a:spAutoFit/>
          </a:bodyPr>
          <a:lstStyle/>
          <a:p>
            <a:pPr algn="ctr">
              <a:spcAft>
                <a:spcPts val="0"/>
              </a:spcAft>
            </a:pPr>
            <a:r>
              <a:rPr lang="zh-CN" altLang="en-US" sz="2400" dirty="0">
                <a:solidFill>
                  <a:schemeClr val="bg1"/>
                </a:solidFill>
                <a:cs typeface="+mn-ea"/>
                <a:sym typeface="+mn-lt"/>
              </a:rPr>
              <a:t>劳动与职业</a:t>
            </a:r>
          </a:p>
          <a:p>
            <a:pPr algn="ctr">
              <a:spcAft>
                <a:spcPts val="0"/>
              </a:spcAft>
            </a:pPr>
            <a:endParaRPr lang="zh-CN" altLang="en-US" sz="2400" dirty="0">
              <a:solidFill>
                <a:schemeClr val="bg1"/>
              </a:solidFill>
              <a:cs typeface="+mn-ea"/>
              <a:sym typeface="+mn-lt"/>
            </a:endParaRP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09397" y="1328897"/>
            <a:ext cx="9934222" cy="2122805"/>
          </a:xfrm>
          <a:prstGeom prst="rect">
            <a:avLst/>
          </a:prstGeom>
        </p:spPr>
        <p:txBody>
          <a:bodyPr wrap="square">
            <a:spAutoFit/>
          </a:bodyPr>
          <a:lstStyle/>
          <a:p>
            <a:pPr fontAlgn="auto">
              <a:lnSpc>
                <a:spcPct val="15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7.初中阶段的学习对我们将来的职业发展有何作用?</a:t>
            </a:r>
          </a:p>
          <a:p>
            <a:pPr algn="l" fontAlgn="auto">
              <a:lnSpc>
                <a:spcPct val="15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    初中阶段的学习使我们不仅增长知识、培养能力,而且增强法治意识、涵养道德、健全人格,这些都会为我们将来的职业发展奠定良好的基础。</a:t>
            </a:r>
          </a:p>
          <a:p>
            <a:pPr fontAlgn="auto">
              <a:lnSpc>
                <a:spcPct val="150000"/>
              </a:lnSpc>
            </a:pPr>
            <a:endPar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4</a:t>
            </a:r>
          </a:p>
        </p:txBody>
      </p:sp>
      <p:sp>
        <p:nvSpPr>
          <p:cNvPr id="11" name="文本框 10"/>
          <p:cNvSpPr txBox="1"/>
          <p:nvPr/>
        </p:nvSpPr>
        <p:spPr>
          <a:xfrm>
            <a:off x="370112" y="3920840"/>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5</a:t>
            </a: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spTree>
  </p:cSld>
  <p:clrMapOvr>
    <a:masterClrMapping/>
  </p:clrMapOvr>
  <p:transition spd="med">
    <p:wipe dir="d"/>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13335" y="4564380"/>
            <a:ext cx="1695450" cy="88646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226342" y="137601"/>
            <a:ext cx="140208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敬业精神</a:t>
            </a: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09397" y="881857"/>
            <a:ext cx="9934222" cy="5169535"/>
          </a:xfrm>
          <a:prstGeom prst="rect">
            <a:avLst/>
          </a:prstGeom>
        </p:spPr>
        <p:txBody>
          <a:bodyPr wrap="square">
            <a:spAutoFit/>
          </a:bodyPr>
          <a:lstStyle/>
          <a:p>
            <a:pPr>
              <a:lnSpc>
                <a:spcPct val="125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1.请你阐述敬业精神的内涵。(什么是敬业精神?)</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黑体" panose="02010609060101010101" pitchFamily="49" charset="-122"/>
              </a:rPr>
              <a:t>热爱本职工作、脚踏实地、勤勤恳恳、刻苦钻研、精益求精、不断创新。</a:t>
            </a:r>
          </a:p>
          <a:p>
            <a:pPr>
              <a:lnSpc>
                <a:spcPct val="125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2.为什么要培养敬业精神?</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黑体" panose="02010609060101010101" pitchFamily="49" charset="-122"/>
              </a:rPr>
              <a:t>(1)一个人只有热爱自己的职业,才能全身心、富有激情地投入工作,创造出物质财富和精神财富。</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黑体" panose="02010609060101010101" pitchFamily="49" charset="-122"/>
              </a:rPr>
              <a:t>(2)劳动创造价值,只有热爱本职工作,才能实现自己的人生价值。</a:t>
            </a:r>
          </a:p>
          <a:p>
            <a:pPr>
              <a:lnSpc>
                <a:spcPct val="125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3.生活中,你打算如何培养敬业精神?</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黑体" panose="02010609060101010101" pitchFamily="49" charset="-122"/>
              </a:rPr>
              <a:t>(1)处理好职业与兴趣的关系,在工作中培养兴趣,履行好工作职责,爱岗敬业。</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黑体" panose="02010609060101010101" pitchFamily="49" charset="-122"/>
              </a:rPr>
              <a:t>(2)努力学习,提高各方面素养。</a:t>
            </a:r>
          </a:p>
          <a:p>
            <a:pPr>
              <a:lnSpc>
                <a:spcPct val="125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4.怎样培养工作兴趣?</a:t>
            </a:r>
            <a:endParaRPr lang="zh-CN" sz="2200" dirty="0">
              <a:solidFill>
                <a:schemeClr val="tx1"/>
              </a:solidFill>
              <a:latin typeface="宋体" panose="02010600030101010101" pitchFamily="2" charset="-122"/>
              <a:ea typeface="宋体" panose="02010600030101010101" pitchFamily="2" charset="-122"/>
              <a:cs typeface="黑体" panose="02010609060101010101" pitchFamily="49" charset="-122"/>
            </a:endParaRPr>
          </a:p>
          <a:p>
            <a:pPr>
              <a:lnSpc>
                <a:spcPct val="125000"/>
              </a:lnSpc>
            </a:pPr>
            <a:r>
              <a:rPr lang="zh-CN" sz="2200" dirty="0">
                <a:solidFill>
                  <a:schemeClr val="tx1"/>
                </a:solidFill>
                <a:latin typeface="宋体" panose="02010600030101010101" pitchFamily="2" charset="-122"/>
                <a:ea typeface="宋体" panose="02010600030101010101" pitchFamily="2" charset="-122"/>
                <a:cs typeface="黑体" panose="02010609060101010101" pitchFamily="49" charset="-122"/>
              </a:rPr>
              <a:t>(1)兴趣往往需要在实践中发现、培养,兴趣也会随环境、条件的变化而改变。</a:t>
            </a:r>
          </a:p>
          <a:p>
            <a:pPr>
              <a:lnSpc>
                <a:spcPct val="125000"/>
              </a:lnSpc>
            </a:pPr>
            <a:r>
              <a:rPr lang="zh-CN" sz="2200" dirty="0">
                <a:solidFill>
                  <a:schemeClr val="tx1"/>
                </a:solidFill>
                <a:latin typeface="宋体" panose="02010600030101010101" pitchFamily="2" charset="-122"/>
                <a:ea typeface="宋体" panose="02010600030101010101" pitchFamily="2" charset="-122"/>
                <a:cs typeface="黑体" panose="02010609060101010101" pitchFamily="49" charset="-122"/>
              </a:rPr>
              <a:t>(2)在工作中培养兴趣,履行好工作职责,爱岗敬业。</a:t>
            </a: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4</a:t>
            </a:r>
          </a:p>
        </p:txBody>
      </p:sp>
      <p:sp>
        <p:nvSpPr>
          <p:cNvPr id="11" name="文本框 10"/>
          <p:cNvSpPr txBox="1"/>
          <p:nvPr/>
        </p:nvSpPr>
        <p:spPr>
          <a:xfrm>
            <a:off x="370112" y="392084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5</a:t>
            </a: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6</a:t>
            </a: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spTree>
  </p:cSld>
  <p:clrMapOvr>
    <a:masterClrMapping/>
  </p:clrMapOvr>
  <p:transition spd="med">
    <p:wipe dir="d"/>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1270" y="5419725"/>
            <a:ext cx="1695450" cy="79375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487327" y="166176"/>
            <a:ext cx="170688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升学与选择</a:t>
            </a: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09397" y="881857"/>
            <a:ext cx="9934222" cy="5593080"/>
          </a:xfrm>
          <a:prstGeom prst="rect">
            <a:avLst/>
          </a:prstGeom>
        </p:spPr>
        <p:txBody>
          <a:bodyPr wrap="square">
            <a:spAutoFit/>
          </a:bodyPr>
          <a:lstStyle/>
          <a:p>
            <a:pPr fontAlgn="auto">
              <a:lnSpc>
                <a:spcPct val="15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1.为什么要做好选择?</a:t>
            </a:r>
          </a:p>
          <a:p>
            <a:pPr fontAlgn="auto">
              <a:lnSpc>
                <a:spcPct val="15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在人生道路上,我们每次关键性的选择都将对未来产生重要影响。</a:t>
            </a:r>
          </a:p>
          <a:p>
            <a:pPr fontAlgn="auto">
              <a:lnSpc>
                <a:spcPct val="15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2.如何学会合理选择?</a:t>
            </a:r>
          </a:p>
          <a:p>
            <a:pPr fontAlgn="auto">
              <a:lnSpc>
                <a:spcPct val="15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(1)弄清自己的真实需要。思考哪些是对自己最有帮助的,哪些是最急迫的,哪些是一时冲动,哪些是认知上的偏见,从而做出最优的选择。</a:t>
            </a:r>
          </a:p>
          <a:p>
            <a:pPr fontAlgn="auto">
              <a:lnSpc>
                <a:spcPct val="15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(2)多方面收集信息。为了避免选择简单化,我们可以从是什么、为什么、怎么样、哪里、谁五个方面系统收集资料。</a:t>
            </a:r>
          </a:p>
          <a:p>
            <a:pPr fontAlgn="auto">
              <a:lnSpc>
                <a:spcPct val="15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(3)掌握选择的策略。在制订目标时,要考虑重要性和可能性,从中选择最佳结合点。对重要而现在不可行的,可以暂缓一步,确实重要的可考虑其他替代目标。</a:t>
            </a:r>
          </a:p>
          <a:p>
            <a:pPr fontAlgn="auto">
              <a:lnSpc>
                <a:spcPct val="15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(4)多与父母、老师商量沟通,听取他们的合理建议。</a:t>
            </a:r>
          </a:p>
          <a:p>
            <a:pPr>
              <a:lnSpc>
                <a:spcPct val="125000"/>
              </a:lnSpc>
            </a:pPr>
            <a:endPar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4</a:t>
            </a:r>
          </a:p>
        </p:txBody>
      </p:sp>
      <p:sp>
        <p:nvSpPr>
          <p:cNvPr id="11" name="文本框 10"/>
          <p:cNvSpPr txBox="1"/>
          <p:nvPr/>
        </p:nvSpPr>
        <p:spPr>
          <a:xfrm>
            <a:off x="370112" y="392084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5</a:t>
            </a: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6</a:t>
            </a: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7</a:t>
            </a: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spTree>
  </p:cSld>
  <p:clrMapOvr>
    <a:masterClrMapping/>
  </p:clrMapOvr>
  <p:transition spd="med">
    <p:wipe dir="d"/>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1270" y="6214110"/>
            <a:ext cx="1695450" cy="64389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240312" y="157921"/>
            <a:ext cx="2926080" cy="829945"/>
          </a:xfrm>
          <a:prstGeom prst="rect">
            <a:avLst/>
          </a:prstGeom>
        </p:spPr>
        <p:txBody>
          <a:bodyPr wrap="none">
            <a:spAutoFit/>
          </a:bodyPr>
          <a:lstStyle/>
          <a:p>
            <a:pPr algn="ctr">
              <a:spcAft>
                <a:spcPts val="0"/>
              </a:spcAft>
            </a:pPr>
            <a:r>
              <a:rPr lang="zh-CN" altLang="en-US" sz="2400" dirty="0">
                <a:solidFill>
                  <a:schemeClr val="bg1"/>
                </a:solidFill>
                <a:cs typeface="+mn-ea"/>
                <a:sym typeface="+mn-lt"/>
              </a:rPr>
              <a:t>收获成果、走向未来</a:t>
            </a:r>
          </a:p>
          <a:p>
            <a:pPr algn="ctr">
              <a:spcAft>
                <a:spcPts val="0"/>
              </a:spcAft>
            </a:pPr>
            <a:endParaRPr lang="zh-CN" altLang="en-US" sz="2400" dirty="0">
              <a:solidFill>
                <a:schemeClr val="bg1"/>
              </a:solidFill>
              <a:cs typeface="+mn-ea"/>
              <a:sym typeface="+mn-lt"/>
            </a:endParaRP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89407" y="742157"/>
            <a:ext cx="9934222" cy="4323080"/>
          </a:xfrm>
          <a:prstGeom prst="rect">
            <a:avLst/>
          </a:prstGeom>
        </p:spPr>
        <p:txBody>
          <a:bodyPr wrap="square">
            <a:spAutoFit/>
          </a:bodyPr>
          <a:lstStyle/>
          <a:p>
            <a:pPr>
              <a:lnSpc>
                <a:spcPct val="125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1.初中三年我们的收获有哪些?</a:t>
            </a: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4</a:t>
            </a:r>
          </a:p>
        </p:txBody>
      </p:sp>
      <p:sp>
        <p:nvSpPr>
          <p:cNvPr id="11" name="文本框 10"/>
          <p:cNvSpPr txBox="1"/>
          <p:nvPr/>
        </p:nvSpPr>
        <p:spPr>
          <a:xfrm>
            <a:off x="370112" y="392084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5</a:t>
            </a: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p>
        </p:txBody>
      </p:sp>
      <p:sp>
        <p:nvSpPr>
          <p:cNvPr id="15" name="文本框 14"/>
          <p:cNvSpPr txBox="1"/>
          <p:nvPr/>
        </p:nvSpPr>
        <p:spPr>
          <a:xfrm>
            <a:off x="370112" y="6302090"/>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8</a:t>
            </a:r>
          </a:p>
        </p:txBody>
      </p:sp>
      <p:pic>
        <p:nvPicPr>
          <p:cNvPr id="18" name="图片 17"/>
          <p:cNvPicPr>
            <a:picLocks noChangeAspect="1"/>
          </p:cNvPicPr>
          <p:nvPr/>
        </p:nvPicPr>
        <p:blipFill>
          <a:blip r:embed="rId4" cstate="print"/>
          <a:stretch>
            <a:fillRect/>
          </a:stretch>
        </p:blipFill>
        <p:spPr>
          <a:xfrm>
            <a:off x="1109980" y="1547495"/>
            <a:ext cx="13660755" cy="4090035"/>
          </a:xfrm>
          <a:prstGeom prst="rect">
            <a:avLst/>
          </a:prstGeom>
        </p:spPr>
      </p:pic>
    </p:spTree>
  </p:cSld>
  <p:clrMapOvr>
    <a:masterClrMapping/>
  </p:clrMapOvr>
  <p:transition spd="med">
    <p:wipe dir="d"/>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1270" y="6214110"/>
            <a:ext cx="1695450" cy="64389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240312" y="157921"/>
            <a:ext cx="292608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收获成果、走向未来</a:t>
            </a: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09115" y="882015"/>
            <a:ext cx="10307955" cy="5931535"/>
          </a:xfrm>
          <a:prstGeom prst="rect">
            <a:avLst/>
          </a:prstGeom>
        </p:spPr>
        <p:txBody>
          <a:bodyPr wrap="square">
            <a:spAutoFit/>
          </a:bodyPr>
          <a:lstStyle/>
          <a:p>
            <a:pPr fontAlgn="auto">
              <a:lnSpc>
                <a:spcPct val="10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2.为什么要畅想未来? </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    畅想未来是为了丰富自己的生命,提升生命的质量,延伸生命的宽度和广度,更是为了很好地服务社会和国家。</a:t>
            </a:r>
          </a:p>
          <a:p>
            <a:pPr fontAlgn="auto">
              <a:lnSpc>
                <a:spcPct val="10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3.畅想未来的要求有哪些?</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(1)畅想未来需要开阔的视野,把自己的爱好、需求与国家的发展、世界的繁荣、人类的梦想相结合。</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(2)畅想未来要激发兴趣,大胆尝试,积极行动,不断地反思自己,全面规划有意义的人生。</a:t>
            </a:r>
          </a:p>
          <a:p>
            <a:pPr fontAlgn="auto">
              <a:lnSpc>
                <a:spcPct val="10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4.面向未来我们需要做些什么?(或:青少年应该如何畅想未来?)</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    面向未来,既需要对未来有美好的憧憬,也需要有脚踏实地的行动。我们不仅要正确理解自己的人生规划,而且要积极关切国家和民族的发展,关注人类与世界发展的前途和命运,在学习和实践中走向未来。</a:t>
            </a:r>
          </a:p>
          <a:p>
            <a:pPr fontAlgn="auto">
              <a:lnSpc>
                <a:spcPct val="10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5.我们成长的有利条件有哪些?</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(1)良好的社会条件:我们生于伟大的祖国,欣逢伟大的新时代,国家政治稳定、经济发展、文化繁荣、社会和谐,人民生活水平不断提高。</a:t>
            </a:r>
          </a:p>
          <a:p>
            <a:pPr fontAlgn="auto">
              <a:lnSpc>
                <a:spcPct val="100000"/>
              </a:lnSpc>
            </a:pPr>
            <a:r>
              <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rPr>
              <a:t>(2)更为广阔的空间:随着改革开放的深入,我国与世界各国的互动更加频繁。</a:t>
            </a:r>
          </a:p>
          <a:p>
            <a:pPr>
              <a:lnSpc>
                <a:spcPct val="125000"/>
              </a:lnSpc>
            </a:pPr>
            <a:endPar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4</a:t>
            </a:r>
          </a:p>
        </p:txBody>
      </p:sp>
      <p:sp>
        <p:nvSpPr>
          <p:cNvPr id="11" name="文本框 10"/>
          <p:cNvSpPr txBox="1"/>
          <p:nvPr/>
        </p:nvSpPr>
        <p:spPr>
          <a:xfrm>
            <a:off x="370112" y="392084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5</a:t>
            </a: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6</a:t>
            </a: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7</a:t>
            </a:r>
          </a:p>
        </p:txBody>
      </p:sp>
      <p:sp>
        <p:nvSpPr>
          <p:cNvPr id="15" name="文本框 14"/>
          <p:cNvSpPr txBox="1"/>
          <p:nvPr/>
        </p:nvSpPr>
        <p:spPr>
          <a:xfrm>
            <a:off x="370112" y="6302090"/>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8</a:t>
            </a:r>
          </a:p>
        </p:txBody>
      </p:sp>
    </p:spTree>
  </p:cSld>
  <p:clrMapOvr>
    <a:masterClrMapping/>
  </p:clrMapOvr>
  <p:transition spd="med">
    <p:wipe dir="d"/>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1270" y="6214110"/>
            <a:ext cx="1695450" cy="64389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240312" y="157921"/>
            <a:ext cx="292608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收获成果、走向未来</a:t>
            </a: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695450" y="829945"/>
            <a:ext cx="10505440" cy="7370445"/>
          </a:xfrm>
          <a:prstGeom prst="rect">
            <a:avLst/>
          </a:prstGeom>
        </p:spPr>
        <p:txBody>
          <a:bodyPr wrap="square">
            <a:spAutoFit/>
          </a:bodyPr>
          <a:lstStyle/>
          <a:p>
            <a:pPr fontAlgn="auto">
              <a:lnSpc>
                <a:spcPct val="100000"/>
              </a:lnSpc>
            </a:pPr>
            <a:r>
              <a:rPr lang="zh-CN" sz="2200" dirty="0">
                <a:solidFill>
                  <a:srgbClr val="FF0000"/>
                </a:solidFill>
                <a:latin typeface="黑体" panose="02010609060101010101" pitchFamily="49" charset="-122"/>
                <a:ea typeface="黑体" panose="02010609060101010101" pitchFamily="49" charset="-122"/>
                <a:cs typeface="宋体" panose="02010600030101010101" pitchFamily="2" charset="-122"/>
              </a:rPr>
              <a:t>易</a:t>
            </a:r>
            <a:r>
              <a:rPr lang="zh-CN" sz="2200" dirty="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错易混</a:t>
            </a:r>
            <a:endPar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梦想和现实有距离,有无梦想无所谓。(✕)</a:t>
            </a:r>
          </a:p>
          <a:p>
            <a:pPr fontAlgn="auto">
              <a:lnSpc>
                <a:spcPct val="100000"/>
              </a:lnSpc>
            </a:pPr>
            <a:r>
              <a:rPr lang="zh-CN" sz="2200" dirty="0">
                <a:solidFill>
                  <a:schemeClr val="tx1"/>
                </a:solidFill>
                <a:latin typeface="楷体" panose="02010609060101010101" pitchFamily="49" charset="-122"/>
                <a:ea typeface="楷体" panose="02010609060101010101" pitchFamily="49" charset="-122"/>
                <a:cs typeface="楷体" panose="02010609060101010101" pitchFamily="49" charset="-122"/>
              </a:rPr>
              <a:t>(1)梦想总是和现实有一定的差距,有时候甚至不切实际,梦想或许会随着生命成长不断变化。</a:t>
            </a:r>
          </a:p>
          <a:p>
            <a:pPr fontAlgn="auto">
              <a:lnSpc>
                <a:spcPct val="100000"/>
              </a:lnSpc>
            </a:pPr>
            <a:r>
              <a:rPr lang="zh-CN" sz="2200" dirty="0">
                <a:solidFill>
                  <a:schemeClr val="tx1"/>
                </a:solidFill>
                <a:latin typeface="楷体" panose="02010609060101010101" pitchFamily="49" charset="-122"/>
                <a:ea typeface="楷体" panose="02010609060101010101" pitchFamily="49" charset="-122"/>
                <a:cs typeface="楷体" panose="02010609060101010101" pitchFamily="49" charset="-122"/>
              </a:rPr>
              <a:t>(2)梦想是对未来美好生活的愿望,它能不断激发我们的热情和勇气,让生活更有色彩。</a:t>
            </a:r>
          </a:p>
          <a:p>
            <a:pPr fontAlgn="auto">
              <a:lnSpc>
                <a:spcPct val="100000"/>
              </a:lnSpc>
            </a:pPr>
            <a:r>
              <a:rPr lang="zh-CN" sz="2200" dirty="0">
                <a:solidFill>
                  <a:schemeClr val="tx1"/>
                </a:solidFill>
                <a:latin typeface="楷体" panose="02010609060101010101" pitchFamily="49" charset="-122"/>
                <a:ea typeface="楷体" panose="02010609060101010101" pitchFamily="49" charset="-122"/>
                <a:cs typeface="楷体" panose="02010609060101010101" pitchFamily="49" charset="-122"/>
              </a:rPr>
              <a:t>(3)编织人生的梦想,是青少年时期的重要生命主题,少年的梦想要与个人的人生目标紧密相联,与时代的脉搏紧密相联,与中国梦密不可分。</a:t>
            </a:r>
          </a:p>
          <a:p>
            <a:pPr fontAlgn="auto">
              <a:lnSpc>
                <a:spcPct val="100000"/>
              </a:lnSpc>
            </a:pPr>
            <a:r>
              <a:rPr lang="zh-CN" sz="2200" dirty="0">
                <a:solidFill>
                  <a:schemeClr val="tx1"/>
                </a:solidFill>
                <a:latin typeface="楷体" panose="02010609060101010101" pitchFamily="49" charset="-122"/>
                <a:ea typeface="楷体" panose="02010609060101010101" pitchFamily="49" charset="-122"/>
                <a:cs typeface="楷体" panose="02010609060101010101" pitchFamily="49" charset="-122"/>
              </a:rPr>
              <a:t>(4)我们不应止于心动,而应付诸行动,努力是梦想与现实之间的桥梁。</a:t>
            </a:r>
          </a:p>
          <a:p>
            <a:pPr>
              <a:lnSpc>
                <a:spcPct val="125000"/>
              </a:lnSpc>
            </a:pPr>
            <a:r>
              <a:rPr lang="zh-CN" sz="2200" dirty="0">
                <a:solidFill>
                  <a:srgbClr val="FF0000"/>
                </a:solidFill>
                <a:latin typeface="黑体" panose="02010609060101010101" pitchFamily="49" charset="-122"/>
                <a:ea typeface="黑体" panose="02010609060101010101" pitchFamily="49" charset="-122"/>
                <a:cs typeface="宋体" panose="02010600030101010101" pitchFamily="2" charset="-122"/>
                <a:sym typeface="+mn-ea"/>
              </a:rPr>
              <a:t>热点速览</a:t>
            </a: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gn="l">
              <a:lnSpc>
                <a:spcPct val="100000"/>
              </a:lnSpc>
              <a:buClrTx/>
              <a:buSzTx/>
              <a:buFontTx/>
            </a:pPr>
            <a:r>
              <a:rPr lang="zh-CN" sz="2200" dirty="0">
                <a:solidFill>
                  <a:schemeClr val="tx1"/>
                </a:solidFill>
                <a:latin typeface="楷体" panose="02010609060101010101" pitchFamily="49" charset="-122"/>
                <a:ea typeface="楷体" panose="02010609060101010101" pitchFamily="49" charset="-122"/>
                <a:cs typeface="楷体" panose="02010609060101010101" pitchFamily="49" charset="-122"/>
              </a:rPr>
              <a:t>    新时代中国青年要继续发扬五四精神,以实现中华民族伟大复兴为己任,不辜负党的期望、人民期待、民族重托,不辜负我们这个伟大时代。新时代中国青年要树立远大理想;新时代中国青年要热爱伟大祖国;新时代中国青年要担当时代责任;新时代中国青年要勇于砥砺奋斗;新时代中国青年要练就过硬本领;新时代中国青年要锤炼品德修为。</a:t>
            </a:r>
          </a:p>
          <a:p>
            <a:pPr algn="l">
              <a:lnSpc>
                <a:spcPct val="100000"/>
              </a:lnSpc>
              <a:buClrTx/>
              <a:buSzTx/>
              <a:buFontTx/>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1.为什么青年要以实现中华民族伟大复兴为己任?</a:t>
            </a:r>
          </a:p>
          <a:p>
            <a:pPr>
              <a:lnSpc>
                <a:spcPct val="125000"/>
              </a:lnSpc>
            </a:pP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(1)青年一代有理想、有本领、有担当,国家就有前途,民族就有希望。</a:t>
            </a: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4</a:t>
            </a:r>
          </a:p>
        </p:txBody>
      </p:sp>
      <p:sp>
        <p:nvSpPr>
          <p:cNvPr id="11" name="文本框 10"/>
          <p:cNvSpPr txBox="1"/>
          <p:nvPr/>
        </p:nvSpPr>
        <p:spPr>
          <a:xfrm>
            <a:off x="370112" y="392084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5</a:t>
            </a: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6</a:t>
            </a: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7</a:t>
            </a:r>
          </a:p>
        </p:txBody>
      </p:sp>
      <p:sp>
        <p:nvSpPr>
          <p:cNvPr id="15" name="文本框 14"/>
          <p:cNvSpPr txBox="1"/>
          <p:nvPr/>
        </p:nvSpPr>
        <p:spPr>
          <a:xfrm>
            <a:off x="370112" y="6302090"/>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8</a:t>
            </a:r>
          </a:p>
        </p:txBody>
      </p:sp>
    </p:spTree>
  </p:cSld>
  <p:clrMapOvr>
    <a:masterClrMapping/>
  </p:clrMapOvr>
  <p:transition spd="med">
    <p:wipe dir="d"/>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1270" y="6214110"/>
            <a:ext cx="1695450" cy="64389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240312" y="157921"/>
            <a:ext cx="292608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收获成果、走向未来</a:t>
            </a: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695450" y="829945"/>
            <a:ext cx="10505440" cy="6269990"/>
          </a:xfrm>
          <a:prstGeom prst="rect">
            <a:avLst/>
          </a:prstGeom>
        </p:spPr>
        <p:txBody>
          <a:bodyPr wrap="square">
            <a:spAutoFit/>
          </a:bodyPr>
          <a:lstStyle/>
          <a:p>
            <a:pPr fontAlgn="auto">
              <a:lnSpc>
                <a:spcPct val="100000"/>
              </a:lnSpc>
            </a:pP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(2)青年是整个社会力量中最积极、最有生气的力量,国家的希望在青年,民族的未来在青年。</a:t>
            </a: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(3)是做好青年工作,确保党的事业薪火相传,确保中华民族永续发展的需要。</a:t>
            </a:r>
          </a:p>
          <a:p>
            <a:pPr>
              <a:lnSpc>
                <a:spcPct val="125000"/>
              </a:lnSpc>
            </a:pPr>
            <a:r>
              <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rPr>
              <a:t>2.你打算如何为实现中华民族伟大复兴贡献力量?</a:t>
            </a:r>
          </a:p>
          <a:p>
            <a:pPr>
              <a:lnSpc>
                <a:spcPct val="125000"/>
              </a:lnSpc>
            </a:pP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(1)树立远大理想,坚定理想信念,坚持中国特色社会主义道路自信、理论自信、制度自信、文化自信,做自信的中国人。</a:t>
            </a:r>
          </a:p>
          <a:p>
            <a:pPr>
              <a:lnSpc>
                <a:spcPct val="125000"/>
              </a:lnSpc>
            </a:pP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(2)弘扬以爱国主义为核心的民族精神。</a:t>
            </a:r>
          </a:p>
          <a:p>
            <a:pPr>
              <a:lnSpc>
                <a:spcPct val="125000"/>
              </a:lnSpc>
            </a:pP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(3)珍惜美好生活时代、担负时代使命,在担当中历练,在尽责中成长。</a:t>
            </a:r>
          </a:p>
          <a:p>
            <a:pPr>
              <a:lnSpc>
                <a:spcPct val="125000"/>
              </a:lnSpc>
            </a:pP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(4)发扬艰苦奋斗精神,勇做走在时代前列的奋进者、开拓者、奉献者,勇于面对艰难险阻。</a:t>
            </a:r>
          </a:p>
          <a:p>
            <a:pPr>
              <a:lnSpc>
                <a:spcPct val="125000"/>
              </a:lnSpc>
            </a:pP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(5)努力学习和掌握科学知识,提高内在素质,练习就过硬本领。</a:t>
            </a:r>
          </a:p>
          <a:p>
            <a:pPr>
              <a:lnSpc>
                <a:spcPct val="125000"/>
              </a:lnSpc>
            </a:pP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(6)自觉践行社会主义核心价值观,提升道德修养。</a:t>
            </a: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4</a:t>
            </a:r>
          </a:p>
        </p:txBody>
      </p:sp>
      <p:sp>
        <p:nvSpPr>
          <p:cNvPr id="11" name="文本框 10"/>
          <p:cNvSpPr txBox="1"/>
          <p:nvPr/>
        </p:nvSpPr>
        <p:spPr>
          <a:xfrm>
            <a:off x="370112" y="392084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5</a:t>
            </a: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6</a:t>
            </a: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7</a:t>
            </a:r>
          </a:p>
        </p:txBody>
      </p:sp>
      <p:sp>
        <p:nvSpPr>
          <p:cNvPr id="15" name="文本框 14"/>
          <p:cNvSpPr txBox="1"/>
          <p:nvPr/>
        </p:nvSpPr>
        <p:spPr>
          <a:xfrm>
            <a:off x="370112" y="6302090"/>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8</a:t>
            </a:r>
          </a:p>
        </p:txBody>
      </p:sp>
    </p:spTree>
  </p:cSld>
  <p:clrMapOvr>
    <a:masterClrMapping/>
  </p:clrMapOvr>
  <p:transition spd="med">
    <p:wipe dir="d"/>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1270" y="6214110"/>
            <a:ext cx="1695450" cy="64389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240312" y="157921"/>
            <a:ext cx="2926080" cy="829945"/>
          </a:xfrm>
          <a:prstGeom prst="rect">
            <a:avLst/>
          </a:prstGeom>
        </p:spPr>
        <p:txBody>
          <a:bodyPr wrap="none">
            <a:spAutoFit/>
          </a:bodyPr>
          <a:lstStyle/>
          <a:p>
            <a:pPr algn="ctr">
              <a:spcAft>
                <a:spcPts val="0"/>
              </a:spcAft>
            </a:pPr>
            <a:r>
              <a:rPr lang="zh-CN" altLang="en-US" sz="2400" dirty="0">
                <a:solidFill>
                  <a:schemeClr val="bg1"/>
                </a:solidFill>
                <a:cs typeface="+mn-ea"/>
                <a:sym typeface="+mn-lt"/>
              </a:rPr>
              <a:t>收获成果、走向未来</a:t>
            </a:r>
          </a:p>
          <a:p>
            <a:pPr algn="ctr">
              <a:spcAft>
                <a:spcPts val="0"/>
              </a:spcAft>
            </a:pPr>
            <a:endParaRPr lang="zh-CN" altLang="en-US" sz="2400" dirty="0">
              <a:solidFill>
                <a:schemeClr val="bg1"/>
              </a:solidFill>
              <a:cs typeface="+mn-ea"/>
              <a:sym typeface="+mn-lt"/>
            </a:endParaRP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695450" y="829945"/>
            <a:ext cx="10505440" cy="5931535"/>
          </a:xfrm>
          <a:prstGeom prst="rect">
            <a:avLst/>
          </a:prstGeom>
        </p:spPr>
        <p:txBody>
          <a:bodyPr wrap="square">
            <a:spAutoFit/>
          </a:bodyPr>
          <a:lstStyle/>
          <a:p>
            <a:pPr fontAlgn="auto">
              <a:lnSpc>
                <a:spcPct val="100000"/>
              </a:lnSpc>
            </a:pPr>
            <a:r>
              <a:rPr lang="zh-CN" sz="2200" dirty="0">
                <a:solidFill>
                  <a:srgbClr val="FF0000"/>
                </a:solidFill>
                <a:latin typeface="黑体" panose="02010609060101010101" pitchFamily="49" charset="-122"/>
                <a:ea typeface="黑体" panose="02010609060101010101" pitchFamily="49" charset="-122"/>
                <a:cs typeface="宋体" panose="02010600030101010101" pitchFamily="2" charset="-122"/>
              </a:rPr>
              <a:t>名言警句</a:t>
            </a:r>
            <a:endPar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pPr>
            <a:r>
              <a:rPr lang="zh-CN" sz="1600" dirty="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望门投止思张俭,忍死须臾待杜根。我自横刀向天笑,去留肝胆两昆仑。(谭嗣同)</a:t>
            </a:r>
          </a:p>
          <a:p>
            <a:pPr>
              <a:lnSpc>
                <a:spcPct val="125000"/>
              </a:lnSpc>
            </a:pPr>
            <a:r>
              <a:rPr lang="zh-CN" sz="1600" dirty="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位卑未敢忘忧国,事定犹须待阖棺。(陆游)</a:t>
            </a:r>
          </a:p>
          <a:p>
            <a:pPr>
              <a:lnSpc>
                <a:spcPct val="125000"/>
              </a:lnSpc>
            </a:pPr>
            <a:r>
              <a:rPr lang="zh-CN" sz="1600" dirty="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保天下者,匹夫之贱与有责焉耳矣。(顾炎武)</a:t>
            </a:r>
          </a:p>
          <a:p>
            <a:pPr>
              <a:lnSpc>
                <a:spcPct val="125000"/>
              </a:lnSpc>
            </a:pPr>
            <a:r>
              <a:rPr lang="zh-CN" sz="1600" dirty="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吾人以一隅而抗全局,明知无望,然与其屈膝而生,毋宁断头而死。(蔡锷)</a:t>
            </a:r>
          </a:p>
          <a:p>
            <a:pPr>
              <a:lnSpc>
                <a:spcPct val="125000"/>
              </a:lnSpc>
            </a:pPr>
            <a:r>
              <a:rPr lang="zh-CN" sz="1600" dirty="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学而时习之,不亦说乎?(孔子)</a:t>
            </a:r>
          </a:p>
          <a:p>
            <a:pPr>
              <a:lnSpc>
                <a:spcPct val="125000"/>
              </a:lnSpc>
            </a:pPr>
            <a:r>
              <a:rPr lang="zh-CN" sz="1600" dirty="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学至于行之而止矣。行之,明也。(荀子)</a:t>
            </a:r>
          </a:p>
          <a:p>
            <a:pPr>
              <a:lnSpc>
                <a:spcPct val="125000"/>
              </a:lnSpc>
            </a:pPr>
            <a:r>
              <a:rPr lang="zh-CN" sz="1600" dirty="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知人者智,自知者明。胜人者有力,自胜者强。</a:t>
            </a:r>
          </a:p>
          <a:p>
            <a:pPr>
              <a:lnSpc>
                <a:spcPct val="125000"/>
              </a:lnSpc>
            </a:pPr>
            <a:r>
              <a:rPr lang="zh-CN" sz="1600" dirty="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凡以冲决历史之桎梏,涤荡历史之积秽,新造民族之生命,挽回民族之青春者,固莫不惟其青年是望矣。(李大钊)</a:t>
            </a:r>
          </a:p>
          <a:p>
            <a:pPr>
              <a:lnSpc>
                <a:spcPct val="125000"/>
              </a:lnSpc>
            </a:pPr>
            <a:r>
              <a:rPr lang="zh-CN" sz="1600" dirty="0">
                <a:solidFill>
                  <a:schemeClr val="tx1"/>
                </a:solidFill>
                <a:latin typeface="仿宋" panose="02010609060101010101" pitchFamily="49" charset="-122"/>
                <a:ea typeface="仿宋" panose="02010609060101010101" pitchFamily="49" charset="-122"/>
                <a:cs typeface="仿宋" panose="02010609060101010101" pitchFamily="49" charset="-122"/>
              </a:rPr>
              <a:t>●</a:t>
            </a:r>
            <a:r>
              <a:rPr lang="zh-CN" sz="2200" dirty="0">
                <a:solidFill>
                  <a:schemeClr val="tx1"/>
                </a:solidFill>
                <a:latin typeface="仿宋" panose="02010609060101010101" pitchFamily="49" charset="-122"/>
                <a:ea typeface="仿宋" panose="02010609060101010101" pitchFamily="49" charset="-122"/>
                <a:cs typeface="仿宋" panose="02010609060101010101" pitchFamily="49" charset="-122"/>
              </a:rPr>
              <a:t>少年智则国智,少年富则国富,少年强则国强,少年独立则国独立,少年自由则国自由,少年进步则国进步。(梁启超《少年中国说》)</a:t>
            </a:r>
          </a:p>
          <a:p>
            <a:pPr>
              <a:lnSpc>
                <a:spcPct val="125000"/>
              </a:lnSpc>
            </a:pPr>
            <a:endParaRPr lang="zh-CN" sz="22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lang="zh-CN"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3</a:t>
            </a: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4</a:t>
            </a:r>
          </a:p>
        </p:txBody>
      </p:sp>
      <p:sp>
        <p:nvSpPr>
          <p:cNvPr id="11" name="文本框 10"/>
          <p:cNvSpPr txBox="1"/>
          <p:nvPr/>
        </p:nvSpPr>
        <p:spPr>
          <a:xfrm>
            <a:off x="370112" y="392084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5</a:t>
            </a: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6</a:t>
            </a: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7</a:t>
            </a:r>
          </a:p>
        </p:txBody>
      </p:sp>
      <p:sp>
        <p:nvSpPr>
          <p:cNvPr id="15" name="文本框 14"/>
          <p:cNvSpPr txBox="1"/>
          <p:nvPr/>
        </p:nvSpPr>
        <p:spPr>
          <a:xfrm>
            <a:off x="370112" y="6302090"/>
            <a:ext cx="962025" cy="46037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8</a:t>
            </a:r>
          </a:p>
        </p:txBody>
      </p:sp>
    </p:spTree>
  </p:cSld>
  <p:clrMapOvr>
    <a:masterClrMapping/>
  </p:clrMapOvr>
  <p:transition spd="med">
    <p:wipe dir="d"/>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 name="Freeform 5"/>
          <p:cNvSpPr/>
          <p:nvPr/>
        </p:nvSpPr>
        <p:spPr bwMode="auto">
          <a:xfrm>
            <a:off x="5199659" y="1144854"/>
            <a:ext cx="1819732" cy="16406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nvGrpSpPr>
          <p:cNvPr id="2" name="组合 8"/>
          <p:cNvGrpSpPr/>
          <p:nvPr/>
        </p:nvGrpSpPr>
        <p:grpSpPr>
          <a:xfrm>
            <a:off x="5495654" y="1962513"/>
            <a:ext cx="1328006" cy="2583014"/>
            <a:chOff x="2562883" y="2642737"/>
            <a:chExt cx="1328006" cy="2583014"/>
          </a:xfrm>
        </p:grpSpPr>
        <p:sp>
          <p:nvSpPr>
            <p:cNvPr id="10" name="Freeform 5"/>
            <p:cNvSpPr/>
            <p:nvPr/>
          </p:nvSpPr>
          <p:spPr bwMode="auto">
            <a:xfrm>
              <a:off x="2562883" y="2642737"/>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6834"/>
            </a:solidFill>
            <a:ln w="952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11" name="矩形 10"/>
            <p:cNvSpPr/>
            <p:nvPr/>
          </p:nvSpPr>
          <p:spPr>
            <a:xfrm>
              <a:off x="2580785" y="3961302"/>
              <a:ext cx="1261884" cy="1264449"/>
            </a:xfrm>
            <a:prstGeom prst="rect">
              <a:avLst/>
            </a:prstGeom>
          </p:spPr>
          <p:txBody>
            <a:bodyPr wrap="none">
              <a:spAutoFit/>
            </a:bodyPr>
            <a:lstStyle/>
            <a:p>
              <a:pPr algn="ctr">
                <a:lnSpc>
                  <a:spcPct val="150000"/>
                </a:lnSpc>
                <a:spcAft>
                  <a:spcPts val="0"/>
                </a:spcAft>
                <a:defRPr/>
              </a:pPr>
              <a:r>
                <a:rPr lang="en-US" altLang="zh-CN" sz="2000" kern="100" dirty="0">
                  <a:solidFill>
                    <a:srgbClr val="006834"/>
                  </a:solidFill>
                  <a:cs typeface="+mn-ea"/>
                  <a:sym typeface="+mn-lt"/>
                </a:rPr>
                <a:t>PART 02</a:t>
              </a:r>
            </a:p>
            <a:p>
              <a:pPr algn="ctr">
                <a:lnSpc>
                  <a:spcPct val="150000"/>
                </a:lnSpc>
                <a:spcBef>
                  <a:spcPts val="500"/>
                </a:spcBef>
                <a:spcAft>
                  <a:spcPts val="0"/>
                </a:spcAft>
                <a:defRPr/>
              </a:pPr>
              <a:r>
                <a:rPr lang="zh-CN" altLang="en-US" sz="2800" b="1" kern="100" dirty="0">
                  <a:solidFill>
                    <a:srgbClr val="006834"/>
                  </a:solidFill>
                  <a:cs typeface="+mn-ea"/>
                  <a:sym typeface="+mn-lt"/>
                </a:rPr>
                <a:t>拓展帮</a:t>
              </a:r>
              <a:endParaRPr lang="en-US" altLang="zh-CN" sz="2800" b="1" kern="100" dirty="0">
                <a:solidFill>
                  <a:srgbClr val="006834"/>
                </a:solidFill>
                <a:cs typeface="+mn-ea"/>
                <a:sym typeface="+mn-lt"/>
              </a:endParaRPr>
            </a:p>
          </p:txBody>
        </p:sp>
        <p:pic>
          <p:nvPicPr>
            <p:cNvPr id="12" name="Picture 3" descr="C:\Users\lenovo\Desktop\PPT图\体系构建1.png"/>
            <p:cNvPicPr>
              <a:picLocks noChangeAspect="1" noChangeArrowheads="1"/>
            </p:cNvPicPr>
            <p:nvPr/>
          </p:nvPicPr>
          <p:blipFill>
            <a:blip r:embed="rId3" cstate="print"/>
            <a:srcRect/>
            <a:stretch>
              <a:fillRect/>
            </a:stretch>
          </p:blipFill>
          <p:spPr bwMode="auto">
            <a:xfrm>
              <a:off x="2835828" y="2875389"/>
              <a:ext cx="754865" cy="733898"/>
            </a:xfrm>
            <a:prstGeom prst="rect">
              <a:avLst/>
            </a:prstGeom>
            <a:noFill/>
          </p:spPr>
        </p:pic>
      </p:gr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689101" y="-1"/>
            <a:ext cx="10502899" cy="742046"/>
          </a:xfrm>
          <a:prstGeom prst="rect">
            <a:avLst/>
          </a:prstGeom>
          <a:solidFill>
            <a:srgbClr val="006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971397" y="17506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006834"/>
                </a:solidFill>
                <a:sym typeface="+mn-lt"/>
              </a:rPr>
              <a:t>拓展帮</a:t>
            </a:r>
          </a:p>
        </p:txBody>
      </p:sp>
      <p:pic>
        <p:nvPicPr>
          <p:cNvPr id="2050" name="Picture 2" descr="C:\Users\lenovo\Desktop\PPT图\体系构建.png"/>
          <p:cNvPicPr>
            <a:picLocks noChangeAspect="1" noChangeArrowheads="1"/>
          </p:cNvPicPr>
          <p:nvPr/>
        </p:nvPicPr>
        <p:blipFill>
          <a:blip r:embed="rId3" cstate="print"/>
          <a:srcRect/>
          <a:stretch>
            <a:fillRect/>
          </a:stretch>
        </p:blipFill>
        <p:spPr bwMode="auto">
          <a:xfrm>
            <a:off x="33453" y="96994"/>
            <a:ext cx="548163" cy="538626"/>
          </a:xfrm>
          <a:prstGeom prst="rect">
            <a:avLst/>
          </a:prstGeom>
          <a:noFill/>
        </p:spPr>
      </p:pic>
      <p:sp>
        <p:nvSpPr>
          <p:cNvPr id="8" name="TextBox 7"/>
          <p:cNvSpPr txBox="1"/>
          <p:nvPr/>
        </p:nvSpPr>
        <p:spPr>
          <a:xfrm>
            <a:off x="142240" y="742315"/>
            <a:ext cx="12157075" cy="5846445"/>
          </a:xfrm>
          <a:prstGeom prst="rect">
            <a:avLst/>
          </a:prstGeom>
          <a:noFill/>
        </p:spPr>
        <p:txBody>
          <a:bodyPr wrap="square" rtlCol="0">
            <a:spAutoFit/>
          </a:bodyPr>
          <a:lstStyle/>
          <a:p>
            <a:pPr fontAlgn="auto">
              <a:lnSpc>
                <a:spcPct val="100000"/>
              </a:lnSpc>
            </a:pPr>
            <a:r>
              <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1.面对当今世界的发展趋势,青少年应该怎么做?</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(1)树立平等、开放的意识,关注世界、关注和平、关注全人类。</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(2)有平等意识和参与意识。</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(3)善于学习。</a:t>
            </a:r>
          </a:p>
          <a:p>
            <a:pPr fontAlgn="auto">
              <a:lnSpc>
                <a:spcPct val="100000"/>
              </a:lnSpc>
            </a:pPr>
            <a:r>
              <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2.民族文化认同感的含义。</a:t>
            </a:r>
          </a:p>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rPr>
              <a:t>    民族文化认同感是人们在一个民族共同体中长期共同生活所形成的对本民族最有意义的事物的肯定,其核心是对一个民族的基本价值的认同。文化认同是凝聚这个民族共同体的精神纽带,是这个民族共同体生命延续的精神基础。</a:t>
            </a:r>
          </a:p>
          <a:p>
            <a:pPr fontAlgn="auto">
              <a:lnSpc>
                <a:spcPct val="100000"/>
              </a:lnSpc>
            </a:pPr>
            <a:r>
              <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3.如何提高文化认同感?</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(1)十分珍惜和爱护中华民族历史上形成的优秀民族传统文化,大力弘扬中华民族的传统美德和民族精神。</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(2)继往开来,与时俱进,积极进行文化创新,推进社会主义文化大发展大繁荣,扎实推进社会主义文化强国建设。</a:t>
            </a:r>
          </a:p>
          <a:p>
            <a:pPr fontAlgn="auto">
              <a:lnSpc>
                <a:spcPct val="100000"/>
              </a:lnSpc>
            </a:pPr>
            <a:r>
              <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4.如何正确认识民族文化?</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    民族文化对人的情感产生重大影响,当代人的许多情感特征都可以从民族文化中找到历史渊源。例如,我们中国人自古就有自强不息、忧国忧民的情感取向。从屈原为救国救民“上下求索”、范仲淹“先天下之忧而忧”、岳飞“精忠报国”、顾炎武“天下兴亡,匹夫有责”,一直到我们国歌</a:t>
            </a:r>
          </a:p>
        </p:txBody>
      </p:sp>
    </p:spTree>
  </p:cSld>
  <p:clrMapOvr>
    <a:masterClrMapping/>
  </p:clrMapOvr>
  <p:transition spd="med">
    <p:wipe dir="d"/>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723900" y="8255"/>
            <a:ext cx="11128375" cy="3138170"/>
          </a:xfrm>
          <a:prstGeom prst="rect">
            <a:avLst/>
          </a:prstGeom>
        </p:spPr>
        <p:txBody>
          <a:bodyPr wrap="square">
            <a:spAutoFit/>
          </a:bodyPr>
          <a:lstStyle/>
          <a:p>
            <a:pPr>
              <a:lnSpc>
                <a:spcPct val="150000"/>
              </a:lnSpc>
            </a:pPr>
            <a:r>
              <a:rPr lang="zh-CN" altLang="en-US" sz="2200" dirty="0">
                <a:solidFill>
                  <a:srgbClr val="FF0000"/>
                </a:solidFill>
                <a:latin typeface="黑体" panose="02010609060101010101" pitchFamily="49" charset="-122"/>
                <a:ea typeface="黑体" panose="02010609060101010101" pitchFamily="49" charset="-122"/>
              </a:rPr>
              <a:t>考纲呈现</a:t>
            </a:r>
            <a:endParaRPr lang="en-US" altLang="zh-CN" sz="2200" dirty="0">
              <a:solidFill>
                <a:srgbClr val="FF0000"/>
              </a:solidFill>
              <a:latin typeface="黑体" panose="02010609060101010101" pitchFamily="49" charset="-122"/>
              <a:ea typeface="黑体" panose="02010609060101010101" pitchFamily="49" charset="-122"/>
            </a:endParaRPr>
          </a:p>
          <a:p>
            <a:pPr>
              <a:lnSpc>
                <a:spcPct val="150000"/>
              </a:lnSpc>
            </a:pPr>
            <a:r>
              <a:rPr lang="zh-CN" altLang="en-US" sz="2200" dirty="0">
                <a:latin typeface="楷体" panose="02010609060101010101" pitchFamily="49" charset="-122"/>
                <a:ea typeface="楷体" panose="02010609060101010101" pitchFamily="49" charset="-122"/>
              </a:rPr>
              <a:t>1.体会自强不息的意义。</a:t>
            </a:r>
          </a:p>
          <a:p>
            <a:pPr>
              <a:lnSpc>
                <a:spcPct val="150000"/>
              </a:lnSpc>
            </a:pPr>
            <a:r>
              <a:rPr lang="zh-CN" altLang="en-US" sz="2200" dirty="0">
                <a:latin typeface="楷体" panose="02010609060101010101" pitchFamily="49" charset="-122"/>
                <a:ea typeface="楷体" panose="02010609060101010101" pitchFamily="49" charset="-122"/>
              </a:rPr>
              <a:t>2.正确对待学习压力,克服厌学情绪和过度的考试焦虑,培养正确的学习观念和成就动机。</a:t>
            </a:r>
          </a:p>
          <a:p>
            <a:pPr>
              <a:lnSpc>
                <a:spcPct val="150000"/>
              </a:lnSpc>
            </a:pPr>
            <a:r>
              <a:rPr lang="zh-CN" altLang="en-US" sz="2200" dirty="0">
                <a:latin typeface="楷体" panose="02010609060101010101" pitchFamily="49" charset="-122"/>
                <a:ea typeface="楷体" panose="02010609060101010101" pitchFamily="49" charset="-122"/>
              </a:rPr>
              <a:t>3.主动锻炼个性心理品质,磨砺意志,陶冶情操,形成良好的学习、劳动习惯和生活态度。</a:t>
            </a:r>
          </a:p>
          <a:p>
            <a:pPr>
              <a:lnSpc>
                <a:spcPct val="150000"/>
              </a:lnSpc>
            </a:pPr>
            <a:r>
              <a:rPr lang="zh-CN" altLang="en-US" sz="2200" dirty="0">
                <a:latin typeface="楷体" panose="02010609060101010101" pitchFamily="49" charset="-122"/>
                <a:ea typeface="楷体" panose="02010609060101010101" pitchFamily="49" charset="-122"/>
              </a:rPr>
              <a:t>4.了解不同劳动和职业的特点及独特价值,做好升学和职业选择的心理准备。</a:t>
            </a:r>
          </a:p>
          <a:p>
            <a:pPr>
              <a:lnSpc>
                <a:spcPct val="150000"/>
              </a:lnSpc>
            </a:pPr>
            <a:r>
              <a:rPr lang="zh-CN" altLang="en-US" sz="2200" dirty="0">
                <a:solidFill>
                  <a:srgbClr val="FF0000"/>
                </a:solidFill>
                <a:latin typeface="黑体" panose="02010609060101010101" pitchFamily="49" charset="-122"/>
                <a:ea typeface="黑体" panose="02010609060101010101" pitchFamily="49" charset="-122"/>
                <a:sym typeface="+mn-ea"/>
              </a:rPr>
              <a:t>考情分析</a:t>
            </a:r>
            <a:endParaRPr lang="zh-CN" altLang="en-US" sz="2200"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2" cstate="print"/>
          <a:stretch>
            <a:fillRect/>
          </a:stretch>
        </p:blipFill>
        <p:spPr>
          <a:xfrm>
            <a:off x="850900" y="3146425"/>
            <a:ext cx="11272520" cy="3448685"/>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689101" y="-1"/>
            <a:ext cx="10502899" cy="742046"/>
          </a:xfrm>
          <a:prstGeom prst="rect">
            <a:avLst/>
          </a:prstGeom>
          <a:solidFill>
            <a:srgbClr val="006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971397" y="17506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006834"/>
                </a:solidFill>
                <a:sym typeface="+mn-lt"/>
              </a:rPr>
              <a:t>拓展帮</a:t>
            </a:r>
          </a:p>
        </p:txBody>
      </p:sp>
      <p:pic>
        <p:nvPicPr>
          <p:cNvPr id="2050" name="Picture 2" descr="C:\Users\lenovo\Desktop\PPT图\体系构建.png"/>
          <p:cNvPicPr>
            <a:picLocks noChangeAspect="1" noChangeArrowheads="1"/>
          </p:cNvPicPr>
          <p:nvPr/>
        </p:nvPicPr>
        <p:blipFill>
          <a:blip r:embed="rId3" cstate="print"/>
          <a:srcRect/>
          <a:stretch>
            <a:fillRect/>
          </a:stretch>
        </p:blipFill>
        <p:spPr bwMode="auto">
          <a:xfrm>
            <a:off x="33453" y="96994"/>
            <a:ext cx="548163" cy="538626"/>
          </a:xfrm>
          <a:prstGeom prst="rect">
            <a:avLst/>
          </a:prstGeom>
          <a:noFill/>
        </p:spPr>
      </p:pic>
      <p:sp>
        <p:nvSpPr>
          <p:cNvPr id="8" name="TextBox 7"/>
          <p:cNvSpPr txBox="1"/>
          <p:nvPr/>
        </p:nvSpPr>
        <p:spPr>
          <a:xfrm>
            <a:off x="215900" y="1160780"/>
            <a:ext cx="12157075" cy="5169535"/>
          </a:xfrm>
          <a:prstGeom prst="rect">
            <a:avLst/>
          </a:prstGeom>
          <a:noFill/>
        </p:spPr>
        <p:txBody>
          <a:bodyPr wrap="square" rtlCol="0">
            <a:spAutoFit/>
          </a:bodyPr>
          <a:lstStyle/>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sym typeface="+mn-ea"/>
              </a:rPr>
              <a:t>中那让人热血沸腾的歌词“起来,不愿做奴隶的人们”和“振兴中华,实现中国梦”的豪言壮语都可以看出,中华民族的文化传统已经在我们的情感中打下了深深的烙印。</a:t>
            </a:r>
            <a:endPar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endParaRPr>
          </a:p>
          <a:p>
            <a:pPr fontAlgn="auto">
              <a:lnSpc>
                <a:spcPct val="100000"/>
              </a:lnSpc>
            </a:pPr>
            <a:r>
              <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5.个人情感与民族文化和国家命运之间的关系。</a:t>
            </a:r>
          </a:p>
          <a:p>
            <a:pPr algn="l" fontAlgn="auto">
              <a:lnSpc>
                <a:spcPct val="100000"/>
              </a:lnSpc>
              <a:buClrTx/>
              <a:buSzTx/>
              <a:buFontTx/>
            </a:pPr>
            <a:r>
              <a:rPr sz="2200" dirty="0">
                <a:latin typeface="宋体" panose="02010600030101010101" pitchFamily="2" charset="-122"/>
                <a:ea typeface="宋体" panose="02010600030101010101" pitchFamily="2" charset="-122"/>
                <a:cs typeface="宋体" panose="02010600030101010101" pitchFamily="2" charset="-122"/>
              </a:rPr>
              <a:t>(1)祖国是我们祖祖辈辈生活的地方,是我们世世代代的精神家园。</a:t>
            </a:r>
          </a:p>
          <a:p>
            <a:pPr algn="l" fontAlgn="auto">
              <a:lnSpc>
                <a:spcPct val="100000"/>
              </a:lnSpc>
              <a:buClrTx/>
              <a:buSzTx/>
              <a:buFontTx/>
            </a:pPr>
            <a:r>
              <a:rPr sz="2200" dirty="0">
                <a:latin typeface="宋体" panose="02010600030101010101" pitchFamily="2" charset="-122"/>
                <a:ea typeface="宋体" panose="02010600030101010101" pitchFamily="2" charset="-122"/>
                <a:cs typeface="宋体" panose="02010600030101010101" pitchFamily="2" charset="-122"/>
              </a:rPr>
              <a:t>(2)作为中华儿女,祖国命运是我们的情之所系,民族文化是我们的血脉精神。</a:t>
            </a:r>
          </a:p>
          <a:p>
            <a:pPr fontAlgn="auto">
              <a:lnSpc>
                <a:spcPct val="100000"/>
              </a:lnSpc>
            </a:pPr>
            <a:r>
              <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6.正确认识个人命运与国家命运的关系有何意义?</a:t>
            </a:r>
          </a:p>
          <a:p>
            <a:pPr algn="l" fontAlgn="auto">
              <a:lnSpc>
                <a:spcPct val="100000"/>
              </a:lnSpc>
              <a:buClrTx/>
              <a:buSzTx/>
              <a:buFontTx/>
            </a:pPr>
            <a:r>
              <a:rPr sz="2200" dirty="0">
                <a:latin typeface="宋体" panose="02010600030101010101" pitchFamily="2" charset="-122"/>
                <a:ea typeface="宋体" panose="02010600030101010101" pitchFamily="2" charset="-122"/>
                <a:cs typeface="宋体" panose="02010600030101010101" pitchFamily="2" charset="-122"/>
              </a:rPr>
              <a:t>(1)有利于树立国家观念,培养民族情怀。</a:t>
            </a:r>
          </a:p>
          <a:p>
            <a:pPr algn="l" fontAlgn="auto">
              <a:lnSpc>
                <a:spcPct val="100000"/>
              </a:lnSpc>
              <a:buClrTx/>
              <a:buSzTx/>
              <a:buFontTx/>
            </a:pPr>
            <a:r>
              <a:rPr sz="2200" dirty="0">
                <a:latin typeface="宋体" panose="02010600030101010101" pitchFamily="2" charset="-122"/>
                <a:ea typeface="宋体" panose="02010600030101010101" pitchFamily="2" charset="-122"/>
                <a:cs typeface="宋体" panose="02010600030101010101" pitchFamily="2" charset="-122"/>
              </a:rPr>
              <a:t>(2)有利于培养关心国家发展与安危的爱国情感。</a:t>
            </a:r>
          </a:p>
          <a:p>
            <a:pPr algn="l" fontAlgn="auto">
              <a:lnSpc>
                <a:spcPct val="100000"/>
              </a:lnSpc>
              <a:buClrTx/>
              <a:buSzTx/>
              <a:buFontTx/>
            </a:pPr>
            <a:r>
              <a:rPr sz="2200" dirty="0">
                <a:latin typeface="宋体" panose="02010600030101010101" pitchFamily="2" charset="-122"/>
                <a:ea typeface="宋体" panose="02010600030101010101" pitchFamily="2" charset="-122"/>
                <a:cs typeface="宋体" panose="02010600030101010101" pitchFamily="2" charset="-122"/>
              </a:rPr>
              <a:t>(3)有利于树立与国家同荣辱、共患难的高尚品质。</a:t>
            </a:r>
          </a:p>
          <a:p>
            <a:pPr algn="l" fontAlgn="auto">
              <a:lnSpc>
                <a:spcPct val="100000"/>
              </a:lnSpc>
              <a:buClrTx/>
              <a:buSzTx/>
              <a:buFontTx/>
            </a:pPr>
            <a:r>
              <a:rPr sz="2200" dirty="0">
                <a:latin typeface="宋体" panose="02010600030101010101" pitchFamily="2" charset="-122"/>
                <a:ea typeface="宋体" panose="02010600030101010101" pitchFamily="2" charset="-122"/>
                <a:cs typeface="宋体" panose="02010600030101010101" pitchFamily="2" charset="-122"/>
              </a:rPr>
              <a:t>(4)有利于促进工作和事业取得成功。</a:t>
            </a:r>
          </a:p>
          <a:p>
            <a:pPr algn="l" fontAlgn="auto">
              <a:lnSpc>
                <a:spcPct val="100000"/>
              </a:lnSpc>
              <a:buNone/>
            </a:pPr>
            <a:r>
              <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7.“广大青年要求真学问,练真本领”的原因有哪些? </a:t>
            </a:r>
          </a:p>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rPr>
              <a:t>(1)青年是祖国的未来、民族的希望,肩负着“振兴中华,实现中国梦”的历史使命。</a:t>
            </a:r>
          </a:p>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rPr>
              <a:t>(2)青年兴则国家兴,青年强则国家强。</a:t>
            </a:r>
          </a:p>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rPr>
              <a:t>(3)青年一代有理想,有本领,有担当,国家就有前途,民族就有希望。</a:t>
            </a:r>
          </a:p>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rPr>
              <a:t>(4)青年正处在知识学习的黄金时期。</a:t>
            </a:r>
          </a:p>
        </p:txBody>
      </p:sp>
    </p:spTree>
  </p:cSld>
  <p:clrMapOvr>
    <a:masterClrMapping/>
  </p:clrMapOvr>
  <p:transition spd="med">
    <p:wipe dir="d"/>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689101" y="-1"/>
            <a:ext cx="10502899" cy="742046"/>
          </a:xfrm>
          <a:prstGeom prst="rect">
            <a:avLst/>
          </a:prstGeom>
          <a:solidFill>
            <a:srgbClr val="006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971397" y="17506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006834"/>
                </a:solidFill>
                <a:sym typeface="+mn-lt"/>
              </a:rPr>
              <a:t>拓展帮</a:t>
            </a:r>
          </a:p>
        </p:txBody>
      </p:sp>
      <p:pic>
        <p:nvPicPr>
          <p:cNvPr id="2050" name="Picture 2" descr="C:\Users\lenovo\Desktop\PPT图\体系构建.png"/>
          <p:cNvPicPr>
            <a:picLocks noChangeAspect="1" noChangeArrowheads="1"/>
          </p:cNvPicPr>
          <p:nvPr/>
        </p:nvPicPr>
        <p:blipFill>
          <a:blip r:embed="rId3" cstate="print"/>
          <a:srcRect/>
          <a:stretch>
            <a:fillRect/>
          </a:stretch>
        </p:blipFill>
        <p:spPr bwMode="auto">
          <a:xfrm>
            <a:off x="33453" y="96994"/>
            <a:ext cx="548163" cy="538626"/>
          </a:xfrm>
          <a:prstGeom prst="rect">
            <a:avLst/>
          </a:prstGeom>
          <a:noFill/>
        </p:spPr>
      </p:pic>
      <p:sp>
        <p:nvSpPr>
          <p:cNvPr id="8" name="TextBox 7"/>
          <p:cNvSpPr txBox="1"/>
          <p:nvPr/>
        </p:nvSpPr>
        <p:spPr>
          <a:xfrm>
            <a:off x="142240" y="742315"/>
            <a:ext cx="12157075" cy="6185535"/>
          </a:xfrm>
          <a:prstGeom prst="rect">
            <a:avLst/>
          </a:prstGeom>
          <a:noFill/>
        </p:spPr>
        <p:txBody>
          <a:bodyPr wrap="square" rtlCol="0">
            <a:spAutoFit/>
          </a:bodyPr>
          <a:lstStyle/>
          <a:p>
            <a:pPr fontAlgn="auto">
              <a:lnSpc>
                <a:spcPct val="100000"/>
              </a:lnSpc>
            </a:pPr>
            <a:r>
              <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8.结合习近平总书记对广大青年的四点希望,你打算如何做一名不辱时代使命、不负人民期望的有为青年?</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(1)树立正确的世界观、人生观、价值观。</a:t>
            </a:r>
            <a:endPar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endParaRPr>
          </a:p>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rPr>
              <a:t>(2)永远热爱我们伟大的祖国,永远热爱我们伟大的人民,永远热爱我们伟大的中华民族。</a:t>
            </a:r>
          </a:p>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rPr>
              <a:t>(3)树立远大理想,立志报国成才。</a:t>
            </a:r>
          </a:p>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rPr>
              <a:t>(4)了解党史国情,珍视国家荣誉,崇敬英雄模范。</a:t>
            </a:r>
          </a:p>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rPr>
              <a:t>(5)传承中华优秀传统文化,激发民族自豪感,增强民族自信心。</a:t>
            </a:r>
          </a:p>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rPr>
              <a:t>(6)时刻关注国家和家乡的发展,增强为国家和家乡奉献的责任感。</a:t>
            </a:r>
          </a:p>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rPr>
              <a:t>(7)勤于学习,善于思考,培养创新意识和能力。</a:t>
            </a:r>
          </a:p>
          <a:p>
            <a:pPr algn="l" fontAlgn="auto">
              <a:lnSpc>
                <a:spcPct val="100000"/>
              </a:lnSpc>
              <a:buNone/>
            </a:pPr>
            <a:r>
              <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9.如何树立正确的学习观念?</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    树立正确的学习观念:一要端正学习动机,知道学习是个人成长的需要,是将来参加国家建设的需要;二要培养学习的兴趣;三要掌握科学的学习方法。</a:t>
            </a:r>
          </a:p>
          <a:p>
            <a:pPr fontAlgn="auto">
              <a:lnSpc>
                <a:spcPct val="100000"/>
              </a:lnSpc>
            </a:pPr>
            <a:r>
              <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rPr>
              <a:t>10.请你向大家介绍两位敬业模范及其事迹概要。</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边区工人的一面旗帜——赵占魁;兵工事业开拓者——吴运铎;燕赵工人阶级的一座丰碑——马万水;林业英雄——马永顺;工业战线的排头兵——马恒昌;高炉卫士——孟泰;“一抓准”的售货员——张秉贵;宁肯一人脏、换来万人净——时传祥;用身体搅拌泥浆池制服井喷的铁人——王进喜;两弹元勋——邓稼先;知识分子的杰出代表——蒋筑英;燃尽自己照亮别人——罗健夫;杂交水稻研究的开创者——袁隆平;新时代的活雷锋——徐虎;马班邮路上的忠诚信使——王顺友;当代青</a:t>
            </a:r>
          </a:p>
        </p:txBody>
      </p:sp>
    </p:spTree>
  </p:cSld>
  <p:clrMapOvr>
    <a:masterClrMapping/>
  </p:clrMapOvr>
  <p:transition spd="med">
    <p:wipe dir="d"/>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689101" y="-1"/>
            <a:ext cx="10502899" cy="742046"/>
          </a:xfrm>
          <a:prstGeom prst="rect">
            <a:avLst/>
          </a:prstGeom>
          <a:solidFill>
            <a:srgbClr val="006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971397" y="17506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006834"/>
                </a:solidFill>
                <a:sym typeface="+mn-lt"/>
              </a:rPr>
              <a:t>拓展帮</a:t>
            </a:r>
          </a:p>
        </p:txBody>
      </p:sp>
      <p:pic>
        <p:nvPicPr>
          <p:cNvPr id="2050" name="Picture 2" descr="C:\Users\lenovo\Desktop\PPT图\体系构建.png"/>
          <p:cNvPicPr>
            <a:picLocks noChangeAspect="1" noChangeArrowheads="1"/>
          </p:cNvPicPr>
          <p:nvPr/>
        </p:nvPicPr>
        <p:blipFill>
          <a:blip r:embed="rId3" cstate="print"/>
          <a:srcRect/>
          <a:stretch>
            <a:fillRect/>
          </a:stretch>
        </p:blipFill>
        <p:spPr bwMode="auto">
          <a:xfrm>
            <a:off x="33453" y="96994"/>
            <a:ext cx="548163" cy="538626"/>
          </a:xfrm>
          <a:prstGeom prst="rect">
            <a:avLst/>
          </a:prstGeom>
          <a:noFill/>
        </p:spPr>
      </p:pic>
      <p:sp>
        <p:nvSpPr>
          <p:cNvPr id="8" name="TextBox 7"/>
          <p:cNvSpPr txBox="1"/>
          <p:nvPr/>
        </p:nvSpPr>
        <p:spPr>
          <a:xfrm>
            <a:off x="142240" y="742315"/>
            <a:ext cx="12157075" cy="6185535"/>
          </a:xfrm>
          <a:prstGeom prst="rect">
            <a:avLst/>
          </a:prstGeom>
          <a:noFill/>
        </p:spPr>
        <p:txBody>
          <a:bodyPr wrap="square" rtlCol="0">
            <a:spAutoFit/>
          </a:bodyPr>
          <a:lstStyle/>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年的榜样——秦文贵;当代毕昇——王选;蓝领专家——孔祥瑞;工人教授——窦铁成;知识工人——邓建军;抓斗大王——包起帆;人民的好儿子——邱娥国;人民群众的贴心人——申纪兰;华西村“老书记”——吴仁宝;新时代的中国工人——许振超;“连心桥”上的贴心人——张云泉;当代“活雷锋”——郭明义;农民致富的领头人——史来贺;优秀“村官”——李连成;党的好女儿——赵春娥;感天动地——王泽林;群众致富带头人——裴春亮;建筑“铁军”领头人——周国允;等等。</a:t>
            </a:r>
          </a:p>
          <a:p>
            <a:pPr fontAlgn="auto">
              <a:lnSpc>
                <a:spcPct val="100000"/>
              </a:lnSpc>
            </a:pPr>
            <a:r>
              <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sym typeface="+mn-ea"/>
              </a:rPr>
              <a:t>1</a:t>
            </a:r>
            <a:r>
              <a:rPr lang="en-US"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sym typeface="+mn-ea"/>
              </a:rPr>
              <a:t>1</a:t>
            </a:r>
            <a:r>
              <a:rPr sz="2200" dirty="0">
                <a:solidFill>
                  <a:schemeClr val="accent1"/>
                </a:solidFill>
                <a:latin typeface="Times New Roman" panose="02020603050405020304" pitchFamily="18" charset="0"/>
                <a:ea typeface="黑体" panose="02010609060101010101" pitchFamily="49" charset="-122"/>
                <a:cs typeface="Times New Roman" panose="02020603050405020304" pitchFamily="18" charset="0"/>
                <a:sym typeface="+mn-ea"/>
              </a:rPr>
              <a:t>.尊敬敬业模范、弘扬敬业精神有什么重要意义?</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(1)有利于营造尊重劳模、关心劳模的强大正能量。</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(2)有利于弘扬伟大的民族精神。</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(3)有利于推进社会主义精神文明建设。</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(4)有利于弘扬和培育社会主义核心价值观。</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(5)有利于为实现中国梦提供强大的精神动力。</a:t>
            </a:r>
          </a:p>
          <a:p>
            <a:pPr fontAlgn="auto">
              <a:lnSpc>
                <a:spcPct val="100000"/>
              </a:lnSpc>
            </a:pPr>
            <a:r>
              <a:rPr sz="2200" dirty="0">
                <a:solidFill>
                  <a:srgbClr val="FF0000"/>
                </a:solidFill>
                <a:latin typeface="黑体" panose="02010609060101010101" pitchFamily="49" charset="-122"/>
                <a:ea typeface="黑体" panose="02010609060101010101" pitchFamily="49" charset="-122"/>
                <a:cs typeface="黑体" panose="02010609060101010101" pitchFamily="49" charset="-122"/>
              </a:rPr>
              <a:t>12.生活中,你打算怎样尊敬敬业模范、弘扬敬业精神?</a:t>
            </a:r>
            <a:endParaRPr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(1)牢固树立劳动最光荣、劳动最崇高、劳动最伟大、劳动最美丽的观念。</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(2)把祖国发展和人民幸福作为自己的人生理想。</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(3)弘扬劳模精神,增强社会责任感,积极参加社会实践活动。</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(4)树立报效祖国、奉献社会的人生观和价值观。</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(5)向劳动模范学习,以辛勤劳动为荣、以好逸恶劳为耻。</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(6)培养创新精神,提高创新能力。</a:t>
            </a:r>
          </a:p>
        </p:txBody>
      </p:sp>
    </p:spTree>
  </p:cSld>
  <p:clrMapOvr>
    <a:masterClrMapping/>
  </p:clrMapOvr>
  <p:transition spd="med">
    <p:wipe dir="d"/>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689101" y="-1"/>
            <a:ext cx="10502899" cy="742046"/>
          </a:xfrm>
          <a:prstGeom prst="rect">
            <a:avLst/>
          </a:prstGeom>
          <a:solidFill>
            <a:srgbClr val="006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971397" y="17506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006834"/>
                </a:solidFill>
                <a:sym typeface="+mn-lt"/>
              </a:rPr>
              <a:t>拓展帮</a:t>
            </a:r>
          </a:p>
        </p:txBody>
      </p:sp>
      <p:pic>
        <p:nvPicPr>
          <p:cNvPr id="2050" name="Picture 2" descr="C:\Users\lenovo\Desktop\PPT图\体系构建.png"/>
          <p:cNvPicPr>
            <a:picLocks noChangeAspect="1" noChangeArrowheads="1"/>
          </p:cNvPicPr>
          <p:nvPr/>
        </p:nvPicPr>
        <p:blipFill>
          <a:blip r:embed="rId3" cstate="print"/>
          <a:srcRect/>
          <a:stretch>
            <a:fillRect/>
          </a:stretch>
        </p:blipFill>
        <p:spPr bwMode="auto">
          <a:xfrm>
            <a:off x="33453" y="96994"/>
            <a:ext cx="548163" cy="538626"/>
          </a:xfrm>
          <a:prstGeom prst="rect">
            <a:avLst/>
          </a:prstGeom>
          <a:noFill/>
        </p:spPr>
      </p:pic>
      <p:sp>
        <p:nvSpPr>
          <p:cNvPr id="8" name="TextBox 7"/>
          <p:cNvSpPr txBox="1"/>
          <p:nvPr/>
        </p:nvSpPr>
        <p:spPr>
          <a:xfrm>
            <a:off x="142240" y="742315"/>
            <a:ext cx="12157075" cy="6185535"/>
          </a:xfrm>
          <a:prstGeom prst="rect">
            <a:avLst/>
          </a:prstGeom>
          <a:noFill/>
        </p:spPr>
        <p:txBody>
          <a:bodyPr wrap="square" rtlCol="0">
            <a:spAutoFit/>
          </a:bodyPr>
          <a:lstStyle/>
          <a:p>
            <a:pPr fontAlgn="auto">
              <a:lnSpc>
                <a:spcPct val="100000"/>
              </a:lnSpc>
            </a:pPr>
            <a:r>
              <a:rPr sz="2200" dirty="0">
                <a:solidFill>
                  <a:srgbClr val="FF0000"/>
                </a:solidFill>
                <a:latin typeface="黑体" panose="02010609060101010101" pitchFamily="49" charset="-122"/>
                <a:ea typeface="黑体" panose="02010609060101010101" pitchFamily="49" charset="-122"/>
                <a:cs typeface="黑体" panose="02010609060101010101" pitchFamily="49" charset="-122"/>
              </a:rPr>
              <a:t>13.劳动最光荣、劳动最崇高、劳动最伟大、劳动最美丽。请你谈谈对这句话的认识。</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(1)劳动是人类社会存在和发展的基础。</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(2)劳动是人维持生存和自我发展的唯一手段。</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(3)劳模精神是民族精神和时代精神的重要组成部分。</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(4)劳模精神是引领我们不断前行的强大正能量和宝贵的精神财富。</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(5)弘扬劳模精神,有利于实现人生价值。</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(6)劳动模范是国家的栋梁、民族的精英、人民的楷模。</a:t>
            </a:r>
          </a:p>
          <a:p>
            <a:pPr fontAlgn="auto">
              <a:lnSpc>
                <a:spcPct val="100000"/>
              </a:lnSpc>
            </a:pPr>
            <a:r>
              <a:rPr sz="2200" dirty="0">
                <a:solidFill>
                  <a:srgbClr val="FF0000"/>
                </a:solidFill>
                <a:latin typeface="黑体" panose="02010609060101010101" pitchFamily="49" charset="-122"/>
                <a:ea typeface="黑体" panose="02010609060101010101" pitchFamily="49" charset="-122"/>
                <a:cs typeface="黑体" panose="02010609060101010101" pitchFamily="49" charset="-122"/>
              </a:rPr>
              <a:t>14.树立正确的择业观念。</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(1)社会生活是一个整体,各行各业的人们所从事的正当工作,对整个社会来说都是不可缺少的。工人、农民、科学家、教师、医生、公务员等职业,都关系着社会的发展。他们每个人都能在自己平凡的岗位上,对社会的发展起积极的推动作用。</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(2)劳动没有贵贱之分,只有分工不同。我们要认识到不同的职业都有其特定的工作方式或工作特点,每一种职业和劳动都有特殊的社会价值,要平等地看待不同职业,尊重不同职业的劳动成果。</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(3)各行各业都有各自的特色,不同的人由于不同的兴趣爱好或价值取向,对不同的职业有不同的评价和期望,这将影响到人们对职业方向和职业目标的选择,以及就业后的工作态度和劳动绩效水平。青春期是人生充满幻想的时期,每位初中生的心灵深处都在勾画人生美好的未来,应该发现自己的兴趣爱好,在实践中发展自己独特的天赋,从而为未来的职业选择奠定基础。</a:t>
            </a:r>
          </a:p>
          <a:p>
            <a:pPr fontAlgn="auto">
              <a:lnSpc>
                <a:spcPct val="100000"/>
              </a:lnSpc>
            </a:pPr>
            <a:endParaRPr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689101" y="-1"/>
            <a:ext cx="10502899" cy="742046"/>
          </a:xfrm>
          <a:prstGeom prst="rect">
            <a:avLst/>
          </a:prstGeom>
          <a:solidFill>
            <a:srgbClr val="006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971397" y="17506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006834"/>
                </a:solidFill>
                <a:sym typeface="+mn-lt"/>
              </a:rPr>
              <a:t>拓展帮</a:t>
            </a:r>
          </a:p>
        </p:txBody>
      </p:sp>
      <p:pic>
        <p:nvPicPr>
          <p:cNvPr id="2050" name="Picture 2" descr="C:\Users\lenovo\Desktop\PPT图\体系构建.png"/>
          <p:cNvPicPr>
            <a:picLocks noChangeAspect="1" noChangeArrowheads="1"/>
          </p:cNvPicPr>
          <p:nvPr/>
        </p:nvPicPr>
        <p:blipFill>
          <a:blip r:embed="rId3" cstate="print"/>
          <a:srcRect/>
          <a:stretch>
            <a:fillRect/>
          </a:stretch>
        </p:blipFill>
        <p:spPr bwMode="auto">
          <a:xfrm>
            <a:off x="33453" y="96994"/>
            <a:ext cx="548163" cy="538626"/>
          </a:xfrm>
          <a:prstGeom prst="rect">
            <a:avLst/>
          </a:prstGeom>
          <a:noFill/>
        </p:spPr>
      </p:pic>
      <p:sp>
        <p:nvSpPr>
          <p:cNvPr id="8" name="TextBox 7"/>
          <p:cNvSpPr txBox="1"/>
          <p:nvPr/>
        </p:nvSpPr>
        <p:spPr>
          <a:xfrm>
            <a:off x="142240" y="742315"/>
            <a:ext cx="12157075" cy="6523990"/>
          </a:xfrm>
          <a:prstGeom prst="rect">
            <a:avLst/>
          </a:prstGeom>
          <a:noFill/>
        </p:spPr>
        <p:txBody>
          <a:bodyPr wrap="square" rtlCol="0">
            <a:spAutoFit/>
          </a:bodyPr>
          <a:lstStyle/>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(4)应届毕业的初中生,不管是考入普通高中、升入中等专业学校或职业高中,还是就业,都面临着人生选择的问题。要做出合理的选择,就要虚心接受各方面的指导,认真衡量自身实际,仔细推敲选择的出路,做好升学和职业选择的心理准备。</a:t>
            </a:r>
          </a:p>
          <a:p>
            <a:pPr fontAlgn="auto">
              <a:lnSpc>
                <a:spcPct val="100000"/>
              </a:lnSpc>
            </a:pPr>
            <a:r>
              <a:rPr sz="2200" dirty="0">
                <a:solidFill>
                  <a:srgbClr val="FF0000"/>
                </a:solidFill>
                <a:latin typeface="黑体" panose="02010609060101010101" pitchFamily="49" charset="-122"/>
                <a:ea typeface="黑体" panose="02010609060101010101" pitchFamily="49" charset="-122"/>
                <a:cs typeface="黑体" panose="02010609060101010101" pitchFamily="49" charset="-122"/>
              </a:rPr>
              <a:t>15.不同劳动和职业的特点及独特价值。</a:t>
            </a:r>
            <a:endParaRPr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(1)在现实生活中,因为社会发展的需要,存在着各种不同的社会职业,我们应该正确认识各种职业的特点及价值。</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(2)社会上每种职业都有其存在的必要性,各种职业间相互关联,缺一不可,各行各业的人组合在一起,才能保证社会生活的正常运行。</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(3)人无高低贵贱之分,从事不同的职业只是社会分工不同,应平等地看待不同职业,尊重不同职业的劳动成果。</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(4)在现代社会中,无论选择什么职业,只要肯钻研,就一定能干出一番成就来。</a:t>
            </a:r>
          </a:p>
          <a:p>
            <a:pPr fontAlgn="auto">
              <a:lnSpc>
                <a:spcPct val="100000"/>
              </a:lnSpc>
            </a:pPr>
            <a:r>
              <a:rPr sz="2200" dirty="0">
                <a:solidFill>
                  <a:srgbClr val="FF0000"/>
                </a:solidFill>
                <a:latin typeface="黑体" panose="02010609060101010101" pitchFamily="49" charset="-122"/>
                <a:ea typeface="黑体" panose="02010609060101010101" pitchFamily="49" charset="-122"/>
                <a:cs typeface="黑体" panose="02010609060101010101" pitchFamily="49" charset="-122"/>
              </a:rPr>
              <a:t>16.中学生应该树立怎样的劳动观念?</a:t>
            </a:r>
            <a:endParaRPr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(1)我们中学生应该尊重劳动、尊重劳动者,要以热爱劳动为荣,以好逸恶劳为耻。</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(2)与一切轻视劳动、歧视劳动者的观念和行为坚决决裂,坚决反对好逸恶劳、不劳而获的思想和行为。</a:t>
            </a:r>
          </a:p>
          <a:p>
            <a:pPr fontAlgn="auto">
              <a:lnSpc>
                <a:spcPct val="100000"/>
              </a:lnSpc>
            </a:pPr>
            <a:r>
              <a:rPr sz="2200"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17.如何面对升学与就业?</a:t>
            </a:r>
            <a:endParaRPr sz="2200"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sym typeface="+mn-ea"/>
              </a:rPr>
              <a:t>(1)社会是一个整体,各行各业的人们所从事的正当工作,对于整个社会来说都是必不可少的,对社会的发展都起着积极的推动作用。</a:t>
            </a:r>
            <a:endParaRPr sz="2200" dirty="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endParaRPr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689101" y="-1"/>
            <a:ext cx="10502899" cy="742046"/>
          </a:xfrm>
          <a:prstGeom prst="rect">
            <a:avLst/>
          </a:prstGeom>
          <a:solidFill>
            <a:srgbClr val="0068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971397" y="17506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006834"/>
                </a:solidFill>
                <a:sym typeface="+mn-lt"/>
              </a:rPr>
              <a:t>拓展帮</a:t>
            </a:r>
          </a:p>
        </p:txBody>
      </p:sp>
      <p:pic>
        <p:nvPicPr>
          <p:cNvPr id="2050" name="Picture 2" descr="C:\Users\lenovo\Desktop\PPT图\体系构建.png"/>
          <p:cNvPicPr>
            <a:picLocks noChangeAspect="1" noChangeArrowheads="1"/>
          </p:cNvPicPr>
          <p:nvPr/>
        </p:nvPicPr>
        <p:blipFill>
          <a:blip r:embed="rId3" cstate="print"/>
          <a:srcRect/>
          <a:stretch>
            <a:fillRect/>
          </a:stretch>
        </p:blipFill>
        <p:spPr bwMode="auto">
          <a:xfrm>
            <a:off x="33453" y="96994"/>
            <a:ext cx="548163" cy="538626"/>
          </a:xfrm>
          <a:prstGeom prst="rect">
            <a:avLst/>
          </a:prstGeom>
          <a:noFill/>
        </p:spPr>
      </p:pic>
      <p:sp>
        <p:nvSpPr>
          <p:cNvPr id="8" name="TextBox 7"/>
          <p:cNvSpPr txBox="1"/>
          <p:nvPr/>
        </p:nvSpPr>
        <p:spPr>
          <a:xfrm>
            <a:off x="142240" y="742315"/>
            <a:ext cx="11769090" cy="5846445"/>
          </a:xfrm>
          <a:prstGeom prst="rect">
            <a:avLst/>
          </a:prstGeom>
          <a:noFill/>
        </p:spPr>
        <p:txBody>
          <a:bodyPr wrap="square" rtlCol="0">
            <a:spAutoFit/>
          </a:bodyPr>
          <a:lstStyle/>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rPr>
              <a:t>(2)应届的初中毕业生,不管是升学还是就业,都面临着人生选择的问题。我们要虚心接受各方面的指导,认真衡量自身实际,仔细推敲选择的出路,做好升学和就业选择的心理准备。</a:t>
            </a:r>
          </a:p>
          <a:p>
            <a:pPr algn="l" fontAlgn="auto">
              <a:lnSpc>
                <a:spcPct val="100000"/>
              </a:lnSpc>
              <a:buNone/>
            </a:pPr>
            <a:r>
              <a:rPr sz="2200" dirty="0">
                <a:latin typeface="宋体" panose="02010600030101010101" pitchFamily="2" charset="-122"/>
                <a:ea typeface="宋体" panose="02010600030101010101" pitchFamily="2" charset="-122"/>
                <a:cs typeface="宋体" panose="02010600030101010101" pitchFamily="2" charset="-122"/>
              </a:rPr>
              <a:t>(3)既要弄清自己的真实需要,又要适应社会需求。</a:t>
            </a:r>
          </a:p>
          <a:p>
            <a:pPr fontAlgn="auto">
              <a:lnSpc>
                <a:spcPct val="100000"/>
              </a:lnSpc>
            </a:pPr>
            <a:r>
              <a:rPr sz="2200" dirty="0">
                <a:solidFill>
                  <a:srgbClr val="FF0000"/>
                </a:solidFill>
                <a:latin typeface="黑体" panose="02010609060101010101" pitchFamily="49" charset="-122"/>
                <a:ea typeface="黑体" panose="02010609060101010101" pitchFamily="49" charset="-122"/>
                <a:cs typeface="黑体" panose="02010609060101010101" pitchFamily="49" charset="-122"/>
              </a:rPr>
              <a:t>18.怎样做好升学或职业选择的准备?</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(1)准备:要了解我国的就业形势;要综合考虑自身素质、兴趣爱好、经济状况、国家需要等因素;要客观评价自己,扬长避短,选择适合自己的职业;要有先就业再择业的策略,就业后努力学习和积累经验,以便为今后选择更合适的职业打下基础。</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(2)应注意的问题:克服急功近利、好高骛远、眼高手低、鄙视第三产业(服务行业)、恐惧体力劳动等错误认识。</a:t>
            </a:r>
          </a:p>
          <a:p>
            <a:pPr fontAlgn="auto">
              <a:lnSpc>
                <a:spcPct val="100000"/>
              </a:lnSpc>
            </a:pPr>
            <a:r>
              <a:rPr sz="2200" dirty="0">
                <a:solidFill>
                  <a:srgbClr val="FF0000"/>
                </a:solidFill>
                <a:latin typeface="黑体" panose="02010609060101010101" pitchFamily="49" charset="-122"/>
                <a:ea typeface="黑体" panose="02010609060101010101" pitchFamily="49" charset="-122"/>
                <a:cs typeface="黑体" panose="02010609060101010101" pitchFamily="49" charset="-122"/>
              </a:rPr>
              <a:t>19.“我们不能因现实复杂而放弃梦想,不能因理想遥远而放弃追求。”这句话对青少年追梦有何启示?</a:t>
            </a:r>
            <a:endParaRPr sz="22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(1)青少年追求梦想需要努力,需要立志,志向是人生的航标。</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(2)青少年要早立志、立大志、立长志,并且把自己最重要的人生志向同祖国和人民联系在一起。</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(3)青少年追梦,需要坚持。如果梦想不落实在每一天的具体行动中,梦想就会成为空想,只要坚持努力,即使过程再艰难,也有机会离梦想更近一步。</a:t>
            </a:r>
          </a:p>
          <a:p>
            <a:pPr fontAlgn="auto">
              <a:lnSpc>
                <a:spcPct val="100000"/>
              </a:lnSpc>
            </a:pPr>
            <a:r>
              <a:rPr sz="2200" dirty="0">
                <a:solidFill>
                  <a:schemeClr val="tx1"/>
                </a:solidFill>
                <a:latin typeface="宋体" panose="02010600030101010101" pitchFamily="2" charset="-122"/>
                <a:ea typeface="宋体" panose="02010600030101010101" pitchFamily="2" charset="-122"/>
                <a:cs typeface="宋体" panose="02010600030101010101" pitchFamily="2" charset="-122"/>
              </a:rPr>
              <a:t>(4)青少年的梦想要与个人的人生目标紧密相联,更要与时代的脉搏紧密相联,与中国梦密不可分。</a:t>
            </a:r>
          </a:p>
        </p:txBody>
      </p:sp>
    </p:spTree>
  </p:cSld>
  <p:clrMapOvr>
    <a:masterClrMapping/>
  </p:clrMapOvr>
  <p:transition spd="med">
    <p:wipe dir="d"/>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 name="Freeform 5"/>
          <p:cNvSpPr/>
          <p:nvPr/>
        </p:nvSpPr>
        <p:spPr bwMode="auto">
          <a:xfrm>
            <a:off x="5199659" y="1489181"/>
            <a:ext cx="1819732" cy="16406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66" name="矩形 65"/>
          <p:cNvSpPr/>
          <p:nvPr/>
        </p:nvSpPr>
        <p:spPr>
          <a:xfrm>
            <a:off x="5465059" y="3349343"/>
            <a:ext cx="1261884" cy="895117"/>
          </a:xfrm>
          <a:prstGeom prst="rect">
            <a:avLst/>
          </a:prstGeom>
        </p:spPr>
        <p:txBody>
          <a:bodyPr wrap="none">
            <a:spAutoFit/>
          </a:bodyPr>
          <a:lstStyle/>
          <a:p>
            <a:pPr algn="ctr">
              <a:spcAft>
                <a:spcPts val="0"/>
              </a:spcAft>
              <a:defRPr/>
            </a:pPr>
            <a:r>
              <a:rPr lang="en-US" altLang="zh-CN" sz="2000" kern="100" dirty="0">
                <a:solidFill>
                  <a:schemeClr val="bg1"/>
                </a:solidFill>
                <a:cs typeface="+mn-ea"/>
                <a:sym typeface="+mn-lt"/>
              </a:rPr>
              <a:t>PART 03</a:t>
            </a:r>
          </a:p>
          <a:p>
            <a:pPr algn="ctr">
              <a:spcBef>
                <a:spcPts val="500"/>
              </a:spcBef>
              <a:spcAft>
                <a:spcPts val="0"/>
              </a:spcAft>
              <a:defRPr/>
            </a:pPr>
            <a:r>
              <a:rPr lang="zh-CN" altLang="en-US" sz="2800" b="1" kern="100" dirty="0">
                <a:solidFill>
                  <a:schemeClr val="bg1"/>
                </a:solidFill>
                <a:cs typeface="+mn-ea"/>
                <a:sym typeface="+mn-lt"/>
              </a:rPr>
              <a:t>方法帮</a:t>
            </a:r>
            <a:endParaRPr lang="en-US" altLang="zh-CN" sz="2800" b="1" kern="100" dirty="0">
              <a:solidFill>
                <a:schemeClr val="bg1"/>
              </a:solidFill>
              <a:cs typeface="+mn-ea"/>
              <a:sym typeface="+mn-lt"/>
            </a:endParaRPr>
          </a:p>
        </p:txBody>
      </p:sp>
      <p:grpSp>
        <p:nvGrpSpPr>
          <p:cNvPr id="67" name="组合 66"/>
          <p:cNvGrpSpPr/>
          <p:nvPr/>
        </p:nvGrpSpPr>
        <p:grpSpPr>
          <a:xfrm>
            <a:off x="5780359" y="1834396"/>
            <a:ext cx="878932" cy="797605"/>
            <a:chOff x="4603750" y="4427538"/>
            <a:chExt cx="446088" cy="404812"/>
          </a:xfrm>
          <a:solidFill>
            <a:schemeClr val="accent2"/>
          </a:solidFill>
        </p:grpSpPr>
        <p:sp>
          <p:nvSpPr>
            <p:cNvPr id="68" name="Freeform 49"/>
            <p:cNvSpPr>
              <a:spLocks noEditPoints="1"/>
            </p:cNvSpPr>
            <p:nvPr/>
          </p:nvSpPr>
          <p:spPr bwMode="auto">
            <a:xfrm>
              <a:off x="4603750" y="4427538"/>
              <a:ext cx="338138" cy="404812"/>
            </a:xfrm>
            <a:custGeom>
              <a:avLst/>
              <a:gdLst>
                <a:gd name="T0" fmla="*/ 86 w 90"/>
                <a:gd name="T1" fmla="*/ 95 h 108"/>
                <a:gd name="T2" fmla="*/ 78 w 90"/>
                <a:gd name="T3" fmla="*/ 104 h 108"/>
                <a:gd name="T4" fmla="*/ 21 w 90"/>
                <a:gd name="T5" fmla="*/ 104 h 108"/>
                <a:gd name="T6" fmla="*/ 12 w 90"/>
                <a:gd name="T7" fmla="*/ 95 h 108"/>
                <a:gd name="T8" fmla="*/ 12 w 90"/>
                <a:gd name="T9" fmla="*/ 12 h 108"/>
                <a:gd name="T10" fmla="*/ 21 w 90"/>
                <a:gd name="T11" fmla="*/ 4 h 108"/>
                <a:gd name="T12" fmla="*/ 78 w 90"/>
                <a:gd name="T13" fmla="*/ 4 h 108"/>
                <a:gd name="T14" fmla="*/ 86 w 90"/>
                <a:gd name="T15" fmla="*/ 12 h 108"/>
                <a:gd name="T16" fmla="*/ 86 w 90"/>
                <a:gd name="T17" fmla="*/ 31 h 108"/>
                <a:gd name="T18" fmla="*/ 90 w 90"/>
                <a:gd name="T19" fmla="*/ 27 h 108"/>
                <a:gd name="T20" fmla="*/ 90 w 90"/>
                <a:gd name="T21" fmla="*/ 12 h 108"/>
                <a:gd name="T22" fmla="*/ 78 w 90"/>
                <a:gd name="T23" fmla="*/ 0 h 108"/>
                <a:gd name="T24" fmla="*/ 21 w 90"/>
                <a:gd name="T25" fmla="*/ 0 h 108"/>
                <a:gd name="T26" fmla="*/ 11 w 90"/>
                <a:gd name="T27" fmla="*/ 4 h 108"/>
                <a:gd name="T28" fmla="*/ 0 w 90"/>
                <a:gd name="T29" fmla="*/ 16 h 108"/>
                <a:gd name="T30" fmla="*/ 0 w 90"/>
                <a:gd name="T31" fmla="*/ 93 h 108"/>
                <a:gd name="T32" fmla="*/ 12 w 90"/>
                <a:gd name="T33" fmla="*/ 104 h 108"/>
                <a:gd name="T34" fmla="*/ 21 w 90"/>
                <a:gd name="T35" fmla="*/ 108 h 108"/>
                <a:gd name="T36" fmla="*/ 78 w 90"/>
                <a:gd name="T37" fmla="*/ 108 h 108"/>
                <a:gd name="T38" fmla="*/ 90 w 90"/>
                <a:gd name="T39" fmla="*/ 95 h 108"/>
                <a:gd name="T40" fmla="*/ 90 w 90"/>
                <a:gd name="T41" fmla="*/ 66 h 108"/>
                <a:gd name="T42" fmla="*/ 86 w 90"/>
                <a:gd name="T43" fmla="*/ 70 h 108"/>
                <a:gd name="T44" fmla="*/ 86 w 90"/>
                <a:gd name="T45" fmla="*/ 95 h 108"/>
                <a:gd name="T46" fmla="*/ 4 w 90"/>
                <a:gd name="T47" fmla="*/ 93 h 108"/>
                <a:gd name="T48" fmla="*/ 4 w 90"/>
                <a:gd name="T49" fmla="*/ 16 h 108"/>
                <a:gd name="T50" fmla="*/ 9 w 90"/>
                <a:gd name="T51" fmla="*/ 9 h 108"/>
                <a:gd name="T52" fmla="*/ 8 w 90"/>
                <a:gd name="T53" fmla="*/ 12 h 108"/>
                <a:gd name="T54" fmla="*/ 8 w 90"/>
                <a:gd name="T55" fmla="*/ 95 h 108"/>
                <a:gd name="T56" fmla="*/ 9 w 90"/>
                <a:gd name="T57" fmla="*/ 100 h 108"/>
                <a:gd name="T58" fmla="*/ 4 w 90"/>
                <a:gd name="T59" fmla="*/ 9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08">
                  <a:moveTo>
                    <a:pt x="86" y="95"/>
                  </a:moveTo>
                  <a:cubicBezTo>
                    <a:pt x="86" y="100"/>
                    <a:pt x="82" y="104"/>
                    <a:pt x="78" y="104"/>
                  </a:cubicBezTo>
                  <a:cubicBezTo>
                    <a:pt x="21" y="104"/>
                    <a:pt x="21" y="104"/>
                    <a:pt x="21" y="104"/>
                  </a:cubicBezTo>
                  <a:cubicBezTo>
                    <a:pt x="16" y="104"/>
                    <a:pt x="12" y="100"/>
                    <a:pt x="12" y="95"/>
                  </a:cubicBezTo>
                  <a:cubicBezTo>
                    <a:pt x="12" y="12"/>
                    <a:pt x="12" y="12"/>
                    <a:pt x="12" y="12"/>
                  </a:cubicBezTo>
                  <a:cubicBezTo>
                    <a:pt x="12" y="8"/>
                    <a:pt x="16" y="4"/>
                    <a:pt x="21" y="4"/>
                  </a:cubicBezTo>
                  <a:cubicBezTo>
                    <a:pt x="78" y="4"/>
                    <a:pt x="78" y="4"/>
                    <a:pt x="78" y="4"/>
                  </a:cubicBezTo>
                  <a:cubicBezTo>
                    <a:pt x="82" y="4"/>
                    <a:pt x="86" y="8"/>
                    <a:pt x="86" y="12"/>
                  </a:cubicBezTo>
                  <a:cubicBezTo>
                    <a:pt x="86" y="31"/>
                    <a:pt x="86" y="31"/>
                    <a:pt x="86" y="31"/>
                  </a:cubicBezTo>
                  <a:cubicBezTo>
                    <a:pt x="90" y="27"/>
                    <a:pt x="90" y="27"/>
                    <a:pt x="90" y="27"/>
                  </a:cubicBezTo>
                  <a:cubicBezTo>
                    <a:pt x="90" y="12"/>
                    <a:pt x="90" y="12"/>
                    <a:pt x="90" y="12"/>
                  </a:cubicBezTo>
                  <a:cubicBezTo>
                    <a:pt x="90" y="5"/>
                    <a:pt x="85" y="0"/>
                    <a:pt x="78" y="0"/>
                  </a:cubicBezTo>
                  <a:cubicBezTo>
                    <a:pt x="21" y="0"/>
                    <a:pt x="21" y="0"/>
                    <a:pt x="21" y="0"/>
                  </a:cubicBezTo>
                  <a:cubicBezTo>
                    <a:pt x="17" y="0"/>
                    <a:pt x="13" y="2"/>
                    <a:pt x="11" y="4"/>
                  </a:cubicBezTo>
                  <a:cubicBezTo>
                    <a:pt x="5" y="5"/>
                    <a:pt x="0" y="10"/>
                    <a:pt x="0" y="16"/>
                  </a:cubicBezTo>
                  <a:cubicBezTo>
                    <a:pt x="0" y="93"/>
                    <a:pt x="0" y="93"/>
                    <a:pt x="0" y="93"/>
                  </a:cubicBezTo>
                  <a:cubicBezTo>
                    <a:pt x="0" y="99"/>
                    <a:pt x="5" y="104"/>
                    <a:pt x="12" y="104"/>
                  </a:cubicBezTo>
                  <a:cubicBezTo>
                    <a:pt x="14" y="107"/>
                    <a:pt x="17" y="108"/>
                    <a:pt x="21" y="108"/>
                  </a:cubicBezTo>
                  <a:cubicBezTo>
                    <a:pt x="78" y="108"/>
                    <a:pt x="78" y="108"/>
                    <a:pt x="78" y="108"/>
                  </a:cubicBezTo>
                  <a:cubicBezTo>
                    <a:pt x="85" y="108"/>
                    <a:pt x="90" y="102"/>
                    <a:pt x="90" y="95"/>
                  </a:cubicBezTo>
                  <a:cubicBezTo>
                    <a:pt x="90" y="66"/>
                    <a:pt x="90" y="66"/>
                    <a:pt x="90" y="66"/>
                  </a:cubicBezTo>
                  <a:cubicBezTo>
                    <a:pt x="86" y="70"/>
                    <a:pt x="86" y="70"/>
                    <a:pt x="86" y="70"/>
                  </a:cubicBezTo>
                  <a:lnTo>
                    <a:pt x="86" y="95"/>
                  </a:lnTo>
                  <a:close/>
                  <a:moveTo>
                    <a:pt x="4" y="93"/>
                  </a:moveTo>
                  <a:cubicBezTo>
                    <a:pt x="4" y="16"/>
                    <a:pt x="4" y="16"/>
                    <a:pt x="4" y="16"/>
                  </a:cubicBezTo>
                  <a:cubicBezTo>
                    <a:pt x="4" y="13"/>
                    <a:pt x="6" y="10"/>
                    <a:pt x="9" y="9"/>
                  </a:cubicBezTo>
                  <a:cubicBezTo>
                    <a:pt x="8" y="10"/>
                    <a:pt x="8" y="11"/>
                    <a:pt x="8" y="12"/>
                  </a:cubicBezTo>
                  <a:cubicBezTo>
                    <a:pt x="8" y="95"/>
                    <a:pt x="8" y="95"/>
                    <a:pt x="8" y="95"/>
                  </a:cubicBezTo>
                  <a:cubicBezTo>
                    <a:pt x="8" y="97"/>
                    <a:pt x="8" y="98"/>
                    <a:pt x="9" y="100"/>
                  </a:cubicBezTo>
                  <a:cubicBezTo>
                    <a:pt x="6" y="98"/>
                    <a:pt x="4" y="96"/>
                    <a:pt x="4" y="9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Rectangle 50"/>
            <p:cNvSpPr>
              <a:spLocks noChangeArrowheads="1"/>
            </p:cNvSpPr>
            <p:nvPr/>
          </p:nvSpPr>
          <p:spPr bwMode="auto">
            <a:xfrm>
              <a:off x="4683125" y="4513263"/>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Rectangle 51"/>
            <p:cNvSpPr>
              <a:spLocks noChangeArrowheads="1"/>
            </p:cNvSpPr>
            <p:nvPr/>
          </p:nvSpPr>
          <p:spPr bwMode="auto">
            <a:xfrm>
              <a:off x="4683125" y="4573588"/>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52"/>
            <p:cNvSpPr/>
            <p:nvPr/>
          </p:nvSpPr>
          <p:spPr bwMode="auto">
            <a:xfrm>
              <a:off x="4683125" y="4633913"/>
              <a:ext cx="152400" cy="11112"/>
            </a:xfrm>
            <a:custGeom>
              <a:avLst/>
              <a:gdLst>
                <a:gd name="T0" fmla="*/ 0 w 96"/>
                <a:gd name="T1" fmla="*/ 7 h 7"/>
                <a:gd name="T2" fmla="*/ 92 w 96"/>
                <a:gd name="T3" fmla="*/ 7 h 7"/>
                <a:gd name="T4" fmla="*/ 96 w 96"/>
                <a:gd name="T5" fmla="*/ 0 h 7"/>
                <a:gd name="T6" fmla="*/ 0 w 96"/>
                <a:gd name="T7" fmla="*/ 0 h 7"/>
                <a:gd name="T8" fmla="*/ 0 w 96"/>
                <a:gd name="T9" fmla="*/ 7 h 7"/>
              </a:gdLst>
              <a:ahLst/>
              <a:cxnLst>
                <a:cxn ang="0">
                  <a:pos x="T0" y="T1"/>
                </a:cxn>
                <a:cxn ang="0">
                  <a:pos x="T2" y="T3"/>
                </a:cxn>
                <a:cxn ang="0">
                  <a:pos x="T4" y="T5"/>
                </a:cxn>
                <a:cxn ang="0">
                  <a:pos x="T6" y="T7"/>
                </a:cxn>
                <a:cxn ang="0">
                  <a:pos x="T8" y="T9"/>
                </a:cxn>
              </a:cxnLst>
              <a:rect l="0" t="0" r="r" b="b"/>
              <a:pathLst>
                <a:path w="96" h="7">
                  <a:moveTo>
                    <a:pt x="0" y="7"/>
                  </a:moveTo>
                  <a:lnTo>
                    <a:pt x="92" y="7"/>
                  </a:lnTo>
                  <a:lnTo>
                    <a:pt x="96" y="0"/>
                  </a:lnTo>
                  <a:lnTo>
                    <a:pt x="0"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53"/>
            <p:cNvSpPr/>
            <p:nvPr/>
          </p:nvSpPr>
          <p:spPr bwMode="auto">
            <a:xfrm>
              <a:off x="4683125" y="4694238"/>
              <a:ext cx="119063" cy="11112"/>
            </a:xfrm>
            <a:custGeom>
              <a:avLst/>
              <a:gdLst>
                <a:gd name="T0" fmla="*/ 0 w 75"/>
                <a:gd name="T1" fmla="*/ 7 h 7"/>
                <a:gd name="T2" fmla="*/ 75 w 75"/>
                <a:gd name="T3" fmla="*/ 7 h 7"/>
                <a:gd name="T4" fmla="*/ 75 w 75"/>
                <a:gd name="T5" fmla="*/ 2 h 7"/>
                <a:gd name="T6" fmla="*/ 75 w 75"/>
                <a:gd name="T7" fmla="*/ 0 h 7"/>
                <a:gd name="T8" fmla="*/ 0 w 75"/>
                <a:gd name="T9" fmla="*/ 0 h 7"/>
                <a:gd name="T10" fmla="*/ 0 w 75"/>
                <a:gd name="T11" fmla="*/ 7 h 7"/>
              </a:gdLst>
              <a:ahLst/>
              <a:cxnLst>
                <a:cxn ang="0">
                  <a:pos x="T0" y="T1"/>
                </a:cxn>
                <a:cxn ang="0">
                  <a:pos x="T2" y="T3"/>
                </a:cxn>
                <a:cxn ang="0">
                  <a:pos x="T4" y="T5"/>
                </a:cxn>
                <a:cxn ang="0">
                  <a:pos x="T6" y="T7"/>
                </a:cxn>
                <a:cxn ang="0">
                  <a:pos x="T8" y="T9"/>
                </a:cxn>
                <a:cxn ang="0">
                  <a:pos x="T10" y="T11"/>
                </a:cxn>
              </a:cxnLst>
              <a:rect l="0" t="0" r="r" b="b"/>
              <a:pathLst>
                <a:path w="75" h="7">
                  <a:moveTo>
                    <a:pt x="0" y="7"/>
                  </a:moveTo>
                  <a:lnTo>
                    <a:pt x="75" y="7"/>
                  </a:lnTo>
                  <a:lnTo>
                    <a:pt x="75" y="2"/>
                  </a:lnTo>
                  <a:lnTo>
                    <a:pt x="75" y="0"/>
                  </a:lnTo>
                  <a:lnTo>
                    <a:pt x="0"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Rectangle 54"/>
            <p:cNvSpPr>
              <a:spLocks noChangeArrowheads="1"/>
            </p:cNvSpPr>
            <p:nvPr/>
          </p:nvSpPr>
          <p:spPr bwMode="auto">
            <a:xfrm>
              <a:off x="4683125" y="4757738"/>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5" name="Freeform 55"/>
            <p:cNvSpPr/>
            <p:nvPr/>
          </p:nvSpPr>
          <p:spPr bwMode="auto">
            <a:xfrm>
              <a:off x="4810125" y="4667250"/>
              <a:ext cx="66675" cy="68262"/>
            </a:xfrm>
            <a:custGeom>
              <a:avLst/>
              <a:gdLst>
                <a:gd name="T0" fmla="*/ 9 w 42"/>
                <a:gd name="T1" fmla="*/ 0 h 43"/>
                <a:gd name="T2" fmla="*/ 5 w 42"/>
                <a:gd name="T3" fmla="*/ 22 h 43"/>
                <a:gd name="T4" fmla="*/ 0 w 42"/>
                <a:gd name="T5" fmla="*/ 43 h 43"/>
                <a:gd name="T6" fmla="*/ 21 w 42"/>
                <a:gd name="T7" fmla="*/ 38 h 43"/>
                <a:gd name="T8" fmla="*/ 42 w 42"/>
                <a:gd name="T9" fmla="*/ 33 h 43"/>
                <a:gd name="T10" fmla="*/ 26 w 42"/>
                <a:gd name="T11" fmla="*/ 17 h 43"/>
                <a:gd name="T12" fmla="*/ 9 w 4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9" y="0"/>
                  </a:moveTo>
                  <a:lnTo>
                    <a:pt x="5" y="22"/>
                  </a:lnTo>
                  <a:lnTo>
                    <a:pt x="0" y="43"/>
                  </a:lnTo>
                  <a:lnTo>
                    <a:pt x="21" y="38"/>
                  </a:lnTo>
                  <a:lnTo>
                    <a:pt x="42" y="33"/>
                  </a:lnTo>
                  <a:lnTo>
                    <a:pt x="26" y="17"/>
                  </a:lnTo>
                  <a:lnTo>
                    <a:pt x="9"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6" name="Freeform 56"/>
            <p:cNvSpPr/>
            <p:nvPr/>
          </p:nvSpPr>
          <p:spPr bwMode="auto">
            <a:xfrm>
              <a:off x="4832350" y="4543425"/>
              <a:ext cx="123825" cy="123825"/>
            </a:xfrm>
            <a:custGeom>
              <a:avLst/>
              <a:gdLst>
                <a:gd name="T0" fmla="*/ 0 w 78"/>
                <a:gd name="T1" fmla="*/ 74 h 78"/>
                <a:gd name="T2" fmla="*/ 5 w 78"/>
                <a:gd name="T3" fmla="*/ 78 h 78"/>
                <a:gd name="T4" fmla="*/ 78 w 78"/>
                <a:gd name="T5" fmla="*/ 5 h 78"/>
                <a:gd name="T6" fmla="*/ 73 w 78"/>
                <a:gd name="T7" fmla="*/ 0 h 78"/>
                <a:gd name="T8" fmla="*/ 0 w 78"/>
                <a:gd name="T9" fmla="*/ 74 h 78"/>
              </a:gdLst>
              <a:ahLst/>
              <a:cxnLst>
                <a:cxn ang="0">
                  <a:pos x="T0" y="T1"/>
                </a:cxn>
                <a:cxn ang="0">
                  <a:pos x="T2" y="T3"/>
                </a:cxn>
                <a:cxn ang="0">
                  <a:pos x="T4" y="T5"/>
                </a:cxn>
                <a:cxn ang="0">
                  <a:pos x="T6" y="T7"/>
                </a:cxn>
                <a:cxn ang="0">
                  <a:pos x="T8" y="T9"/>
                </a:cxn>
              </a:cxnLst>
              <a:rect l="0" t="0" r="r" b="b"/>
              <a:pathLst>
                <a:path w="78" h="78">
                  <a:moveTo>
                    <a:pt x="0" y="74"/>
                  </a:moveTo>
                  <a:lnTo>
                    <a:pt x="5" y="78"/>
                  </a:lnTo>
                  <a:lnTo>
                    <a:pt x="78" y="5"/>
                  </a:lnTo>
                  <a:lnTo>
                    <a:pt x="73" y="0"/>
                  </a:lnTo>
                  <a:lnTo>
                    <a:pt x="0" y="7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Freeform 57"/>
            <p:cNvSpPr/>
            <p:nvPr/>
          </p:nvSpPr>
          <p:spPr bwMode="auto">
            <a:xfrm>
              <a:off x="4876800" y="4589463"/>
              <a:ext cx="123825" cy="123825"/>
            </a:xfrm>
            <a:custGeom>
              <a:avLst/>
              <a:gdLst>
                <a:gd name="T0" fmla="*/ 0 w 78"/>
                <a:gd name="T1" fmla="*/ 73 h 78"/>
                <a:gd name="T2" fmla="*/ 5 w 78"/>
                <a:gd name="T3" fmla="*/ 78 h 78"/>
                <a:gd name="T4" fmla="*/ 78 w 78"/>
                <a:gd name="T5" fmla="*/ 4 h 78"/>
                <a:gd name="T6" fmla="*/ 74 w 78"/>
                <a:gd name="T7" fmla="*/ 0 h 78"/>
                <a:gd name="T8" fmla="*/ 0 w 78"/>
                <a:gd name="T9" fmla="*/ 73 h 78"/>
              </a:gdLst>
              <a:ahLst/>
              <a:cxnLst>
                <a:cxn ang="0">
                  <a:pos x="T0" y="T1"/>
                </a:cxn>
                <a:cxn ang="0">
                  <a:pos x="T2" y="T3"/>
                </a:cxn>
                <a:cxn ang="0">
                  <a:pos x="T4" y="T5"/>
                </a:cxn>
                <a:cxn ang="0">
                  <a:pos x="T6" y="T7"/>
                </a:cxn>
                <a:cxn ang="0">
                  <a:pos x="T8" y="T9"/>
                </a:cxn>
              </a:cxnLst>
              <a:rect l="0" t="0" r="r" b="b"/>
              <a:pathLst>
                <a:path w="78" h="78">
                  <a:moveTo>
                    <a:pt x="0" y="73"/>
                  </a:moveTo>
                  <a:lnTo>
                    <a:pt x="5" y="78"/>
                  </a:lnTo>
                  <a:lnTo>
                    <a:pt x="78" y="4"/>
                  </a:lnTo>
                  <a:lnTo>
                    <a:pt x="74" y="0"/>
                  </a:lnTo>
                  <a:lnTo>
                    <a:pt x="0" y="7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Freeform 58"/>
            <p:cNvSpPr/>
            <p:nvPr/>
          </p:nvSpPr>
          <p:spPr bwMode="auto">
            <a:xfrm>
              <a:off x="4846638" y="4559300"/>
              <a:ext cx="136525" cy="134937"/>
            </a:xfrm>
            <a:custGeom>
              <a:avLst/>
              <a:gdLst>
                <a:gd name="T0" fmla="*/ 76 w 86"/>
                <a:gd name="T1" fmla="*/ 0 h 85"/>
                <a:gd name="T2" fmla="*/ 0 w 86"/>
                <a:gd name="T3" fmla="*/ 75 h 85"/>
                <a:gd name="T4" fmla="*/ 12 w 86"/>
                <a:gd name="T5" fmla="*/ 85 h 85"/>
                <a:gd name="T6" fmla="*/ 86 w 86"/>
                <a:gd name="T7" fmla="*/ 12 h 85"/>
                <a:gd name="T8" fmla="*/ 76 w 86"/>
                <a:gd name="T9" fmla="*/ 0 h 85"/>
              </a:gdLst>
              <a:ahLst/>
              <a:cxnLst>
                <a:cxn ang="0">
                  <a:pos x="T0" y="T1"/>
                </a:cxn>
                <a:cxn ang="0">
                  <a:pos x="T2" y="T3"/>
                </a:cxn>
                <a:cxn ang="0">
                  <a:pos x="T4" y="T5"/>
                </a:cxn>
                <a:cxn ang="0">
                  <a:pos x="T6" y="T7"/>
                </a:cxn>
                <a:cxn ang="0">
                  <a:pos x="T8" y="T9"/>
                </a:cxn>
              </a:cxnLst>
              <a:rect l="0" t="0" r="r" b="b"/>
              <a:pathLst>
                <a:path w="86" h="85">
                  <a:moveTo>
                    <a:pt x="76" y="0"/>
                  </a:moveTo>
                  <a:lnTo>
                    <a:pt x="0" y="75"/>
                  </a:lnTo>
                  <a:lnTo>
                    <a:pt x="12" y="85"/>
                  </a:lnTo>
                  <a:lnTo>
                    <a:pt x="86" y="12"/>
                  </a:lnTo>
                  <a:lnTo>
                    <a:pt x="76"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9" name="Freeform 59"/>
            <p:cNvSpPr/>
            <p:nvPr/>
          </p:nvSpPr>
          <p:spPr bwMode="auto">
            <a:xfrm>
              <a:off x="4953000" y="4529138"/>
              <a:ext cx="63500" cy="63500"/>
            </a:xfrm>
            <a:custGeom>
              <a:avLst/>
              <a:gdLst>
                <a:gd name="T0" fmla="*/ 0 w 40"/>
                <a:gd name="T1" fmla="*/ 7 h 40"/>
                <a:gd name="T2" fmla="*/ 33 w 40"/>
                <a:gd name="T3" fmla="*/ 40 h 40"/>
                <a:gd name="T4" fmla="*/ 40 w 40"/>
                <a:gd name="T5" fmla="*/ 33 h 40"/>
                <a:gd name="T6" fmla="*/ 7 w 40"/>
                <a:gd name="T7" fmla="*/ 0 h 40"/>
                <a:gd name="T8" fmla="*/ 0 w 40"/>
                <a:gd name="T9" fmla="*/ 7 h 40"/>
              </a:gdLst>
              <a:ahLst/>
              <a:cxnLst>
                <a:cxn ang="0">
                  <a:pos x="T0" y="T1"/>
                </a:cxn>
                <a:cxn ang="0">
                  <a:pos x="T2" y="T3"/>
                </a:cxn>
                <a:cxn ang="0">
                  <a:pos x="T4" y="T5"/>
                </a:cxn>
                <a:cxn ang="0">
                  <a:pos x="T6" y="T7"/>
                </a:cxn>
                <a:cxn ang="0">
                  <a:pos x="T8" y="T9"/>
                </a:cxn>
              </a:cxnLst>
              <a:rect l="0" t="0" r="r" b="b"/>
              <a:pathLst>
                <a:path w="40" h="40">
                  <a:moveTo>
                    <a:pt x="0" y="7"/>
                  </a:moveTo>
                  <a:lnTo>
                    <a:pt x="33" y="40"/>
                  </a:lnTo>
                  <a:lnTo>
                    <a:pt x="40" y="33"/>
                  </a:lnTo>
                  <a:lnTo>
                    <a:pt x="7"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0" name="Freeform 60"/>
            <p:cNvSpPr/>
            <p:nvPr/>
          </p:nvSpPr>
          <p:spPr bwMode="auto">
            <a:xfrm>
              <a:off x="4964113" y="4495800"/>
              <a:ext cx="85725" cy="85725"/>
            </a:xfrm>
            <a:custGeom>
              <a:avLst/>
              <a:gdLst>
                <a:gd name="T0" fmla="*/ 20 w 23"/>
                <a:gd name="T1" fmla="*/ 8 h 23"/>
                <a:gd name="T2" fmla="*/ 15 w 23"/>
                <a:gd name="T3" fmla="*/ 3 h 23"/>
                <a:gd name="T4" fmla="*/ 6 w 23"/>
                <a:gd name="T5" fmla="*/ 3 h 23"/>
                <a:gd name="T6" fmla="*/ 0 w 23"/>
                <a:gd name="T7" fmla="*/ 8 h 23"/>
                <a:gd name="T8" fmla="*/ 15 w 23"/>
                <a:gd name="T9" fmla="*/ 23 h 23"/>
                <a:gd name="T10" fmla="*/ 20 w 23"/>
                <a:gd name="T11" fmla="*/ 17 h 23"/>
                <a:gd name="T12" fmla="*/ 20 w 23"/>
                <a:gd name="T13" fmla="*/ 8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0" y="8"/>
                  </a:moveTo>
                  <a:cubicBezTo>
                    <a:pt x="15" y="3"/>
                    <a:pt x="15" y="3"/>
                    <a:pt x="15" y="3"/>
                  </a:cubicBezTo>
                  <a:cubicBezTo>
                    <a:pt x="12" y="0"/>
                    <a:pt x="8" y="0"/>
                    <a:pt x="6" y="3"/>
                  </a:cubicBezTo>
                  <a:cubicBezTo>
                    <a:pt x="0" y="8"/>
                    <a:pt x="0" y="8"/>
                    <a:pt x="0" y="8"/>
                  </a:cubicBezTo>
                  <a:cubicBezTo>
                    <a:pt x="15" y="23"/>
                    <a:pt x="15" y="23"/>
                    <a:pt x="15" y="23"/>
                  </a:cubicBezTo>
                  <a:cubicBezTo>
                    <a:pt x="20" y="17"/>
                    <a:pt x="20" y="17"/>
                    <a:pt x="20" y="17"/>
                  </a:cubicBezTo>
                  <a:cubicBezTo>
                    <a:pt x="23" y="15"/>
                    <a:pt x="23" y="11"/>
                    <a:pt x="20" y="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par>
                                <p:cTn id="9" presetID="53" presetClass="entr" presetSubtype="16" fill="hold" nodeType="withEffect">
                                  <p:stCondLst>
                                    <p:cond delay="500"/>
                                  </p:stCondLst>
                                  <p:childTnLst>
                                    <p:set>
                                      <p:cBhvr>
                                        <p:cTn id="10" dur="1" fill="hold">
                                          <p:stCondLst>
                                            <p:cond delay="0"/>
                                          </p:stCondLst>
                                        </p:cTn>
                                        <p:tgtEl>
                                          <p:spTgt spid="67"/>
                                        </p:tgtEl>
                                        <p:attrNameLst>
                                          <p:attrName>style.visibility</p:attrName>
                                        </p:attrNameLst>
                                      </p:cBhvr>
                                      <p:to>
                                        <p:strVal val="visible"/>
                                      </p:to>
                                    </p:set>
                                    <p:anim calcmode="lin" valueType="num">
                                      <p:cBhvr>
                                        <p:cTn id="11" dur="500" fill="hold"/>
                                        <p:tgtEl>
                                          <p:spTgt spid="67"/>
                                        </p:tgtEl>
                                        <p:attrNameLst>
                                          <p:attrName>ppt_w</p:attrName>
                                        </p:attrNameLst>
                                      </p:cBhvr>
                                      <p:tavLst>
                                        <p:tav tm="0">
                                          <p:val>
                                            <p:fltVal val="0"/>
                                          </p:val>
                                        </p:tav>
                                        <p:tav tm="100000">
                                          <p:val>
                                            <p:strVal val="#ppt_w"/>
                                          </p:val>
                                        </p:tav>
                                      </p:tavLst>
                                    </p:anim>
                                    <p:anim calcmode="lin" valueType="num">
                                      <p:cBhvr>
                                        <p:cTn id="12" dur="500" fill="hold"/>
                                        <p:tgtEl>
                                          <p:spTgt spid="67"/>
                                        </p:tgtEl>
                                        <p:attrNameLst>
                                          <p:attrName>ppt_h</p:attrName>
                                        </p:attrNameLst>
                                      </p:cBhvr>
                                      <p:tavLst>
                                        <p:tav tm="0">
                                          <p:val>
                                            <p:fltVal val="0"/>
                                          </p:val>
                                        </p:tav>
                                        <p:tav tm="100000">
                                          <p:val>
                                            <p:strVal val="#ppt_h"/>
                                          </p:val>
                                        </p:tav>
                                      </p:tavLst>
                                    </p:anim>
                                    <p:animEffect transition="in" filter="fade">
                                      <p:cBhvr>
                                        <p:cTn id="1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89481" y="165300"/>
            <a:ext cx="1583992" cy="461665"/>
            <a:chOff x="89481" y="101800"/>
            <a:chExt cx="1583992" cy="461665"/>
          </a:xfrm>
        </p:grpSpPr>
        <p:grpSp>
          <p:nvGrpSpPr>
            <p:cNvPr id="159" name="组合 158"/>
            <p:cNvGrpSpPr/>
            <p:nvPr/>
          </p:nvGrpSpPr>
          <p:grpSpPr>
            <a:xfrm>
              <a:off x="89481" y="125939"/>
              <a:ext cx="462800" cy="419978"/>
              <a:chOff x="4603750" y="4427538"/>
              <a:chExt cx="446088" cy="404812"/>
            </a:xfrm>
            <a:solidFill>
              <a:schemeClr val="accent2"/>
            </a:solidFill>
          </p:grpSpPr>
          <p:sp>
            <p:nvSpPr>
              <p:cNvPr id="161" name="Freeform 49"/>
              <p:cNvSpPr>
                <a:spLocks noEditPoints="1"/>
              </p:cNvSpPr>
              <p:nvPr/>
            </p:nvSpPr>
            <p:spPr bwMode="auto">
              <a:xfrm>
                <a:off x="4603750" y="4427538"/>
                <a:ext cx="338138" cy="404812"/>
              </a:xfrm>
              <a:custGeom>
                <a:avLst/>
                <a:gdLst>
                  <a:gd name="T0" fmla="*/ 86 w 90"/>
                  <a:gd name="T1" fmla="*/ 95 h 108"/>
                  <a:gd name="T2" fmla="*/ 78 w 90"/>
                  <a:gd name="T3" fmla="*/ 104 h 108"/>
                  <a:gd name="T4" fmla="*/ 21 w 90"/>
                  <a:gd name="T5" fmla="*/ 104 h 108"/>
                  <a:gd name="T6" fmla="*/ 12 w 90"/>
                  <a:gd name="T7" fmla="*/ 95 h 108"/>
                  <a:gd name="T8" fmla="*/ 12 w 90"/>
                  <a:gd name="T9" fmla="*/ 12 h 108"/>
                  <a:gd name="T10" fmla="*/ 21 w 90"/>
                  <a:gd name="T11" fmla="*/ 4 h 108"/>
                  <a:gd name="T12" fmla="*/ 78 w 90"/>
                  <a:gd name="T13" fmla="*/ 4 h 108"/>
                  <a:gd name="T14" fmla="*/ 86 w 90"/>
                  <a:gd name="T15" fmla="*/ 12 h 108"/>
                  <a:gd name="T16" fmla="*/ 86 w 90"/>
                  <a:gd name="T17" fmla="*/ 31 h 108"/>
                  <a:gd name="T18" fmla="*/ 90 w 90"/>
                  <a:gd name="T19" fmla="*/ 27 h 108"/>
                  <a:gd name="T20" fmla="*/ 90 w 90"/>
                  <a:gd name="T21" fmla="*/ 12 h 108"/>
                  <a:gd name="T22" fmla="*/ 78 w 90"/>
                  <a:gd name="T23" fmla="*/ 0 h 108"/>
                  <a:gd name="T24" fmla="*/ 21 w 90"/>
                  <a:gd name="T25" fmla="*/ 0 h 108"/>
                  <a:gd name="T26" fmla="*/ 11 w 90"/>
                  <a:gd name="T27" fmla="*/ 4 h 108"/>
                  <a:gd name="T28" fmla="*/ 0 w 90"/>
                  <a:gd name="T29" fmla="*/ 16 h 108"/>
                  <a:gd name="T30" fmla="*/ 0 w 90"/>
                  <a:gd name="T31" fmla="*/ 93 h 108"/>
                  <a:gd name="T32" fmla="*/ 12 w 90"/>
                  <a:gd name="T33" fmla="*/ 104 h 108"/>
                  <a:gd name="T34" fmla="*/ 21 w 90"/>
                  <a:gd name="T35" fmla="*/ 108 h 108"/>
                  <a:gd name="T36" fmla="*/ 78 w 90"/>
                  <a:gd name="T37" fmla="*/ 108 h 108"/>
                  <a:gd name="T38" fmla="*/ 90 w 90"/>
                  <a:gd name="T39" fmla="*/ 95 h 108"/>
                  <a:gd name="T40" fmla="*/ 90 w 90"/>
                  <a:gd name="T41" fmla="*/ 66 h 108"/>
                  <a:gd name="T42" fmla="*/ 86 w 90"/>
                  <a:gd name="T43" fmla="*/ 70 h 108"/>
                  <a:gd name="T44" fmla="*/ 86 w 90"/>
                  <a:gd name="T45" fmla="*/ 95 h 108"/>
                  <a:gd name="T46" fmla="*/ 4 w 90"/>
                  <a:gd name="T47" fmla="*/ 93 h 108"/>
                  <a:gd name="T48" fmla="*/ 4 w 90"/>
                  <a:gd name="T49" fmla="*/ 16 h 108"/>
                  <a:gd name="T50" fmla="*/ 9 w 90"/>
                  <a:gd name="T51" fmla="*/ 9 h 108"/>
                  <a:gd name="T52" fmla="*/ 8 w 90"/>
                  <a:gd name="T53" fmla="*/ 12 h 108"/>
                  <a:gd name="T54" fmla="*/ 8 w 90"/>
                  <a:gd name="T55" fmla="*/ 95 h 108"/>
                  <a:gd name="T56" fmla="*/ 9 w 90"/>
                  <a:gd name="T57" fmla="*/ 100 h 108"/>
                  <a:gd name="T58" fmla="*/ 4 w 90"/>
                  <a:gd name="T59" fmla="*/ 9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08">
                    <a:moveTo>
                      <a:pt x="86" y="95"/>
                    </a:moveTo>
                    <a:cubicBezTo>
                      <a:pt x="86" y="100"/>
                      <a:pt x="82" y="104"/>
                      <a:pt x="78" y="104"/>
                    </a:cubicBezTo>
                    <a:cubicBezTo>
                      <a:pt x="21" y="104"/>
                      <a:pt x="21" y="104"/>
                      <a:pt x="21" y="104"/>
                    </a:cubicBezTo>
                    <a:cubicBezTo>
                      <a:pt x="16" y="104"/>
                      <a:pt x="12" y="100"/>
                      <a:pt x="12" y="95"/>
                    </a:cubicBezTo>
                    <a:cubicBezTo>
                      <a:pt x="12" y="12"/>
                      <a:pt x="12" y="12"/>
                      <a:pt x="12" y="12"/>
                    </a:cubicBezTo>
                    <a:cubicBezTo>
                      <a:pt x="12" y="8"/>
                      <a:pt x="16" y="4"/>
                      <a:pt x="21" y="4"/>
                    </a:cubicBezTo>
                    <a:cubicBezTo>
                      <a:pt x="78" y="4"/>
                      <a:pt x="78" y="4"/>
                      <a:pt x="78" y="4"/>
                    </a:cubicBezTo>
                    <a:cubicBezTo>
                      <a:pt x="82" y="4"/>
                      <a:pt x="86" y="8"/>
                      <a:pt x="86" y="12"/>
                    </a:cubicBezTo>
                    <a:cubicBezTo>
                      <a:pt x="86" y="31"/>
                      <a:pt x="86" y="31"/>
                      <a:pt x="86" y="31"/>
                    </a:cubicBezTo>
                    <a:cubicBezTo>
                      <a:pt x="90" y="27"/>
                      <a:pt x="90" y="27"/>
                      <a:pt x="90" y="27"/>
                    </a:cubicBezTo>
                    <a:cubicBezTo>
                      <a:pt x="90" y="12"/>
                      <a:pt x="90" y="12"/>
                      <a:pt x="90" y="12"/>
                    </a:cubicBezTo>
                    <a:cubicBezTo>
                      <a:pt x="90" y="5"/>
                      <a:pt x="85" y="0"/>
                      <a:pt x="78" y="0"/>
                    </a:cubicBezTo>
                    <a:cubicBezTo>
                      <a:pt x="21" y="0"/>
                      <a:pt x="21" y="0"/>
                      <a:pt x="21" y="0"/>
                    </a:cubicBezTo>
                    <a:cubicBezTo>
                      <a:pt x="17" y="0"/>
                      <a:pt x="13" y="2"/>
                      <a:pt x="11" y="4"/>
                    </a:cubicBezTo>
                    <a:cubicBezTo>
                      <a:pt x="5" y="5"/>
                      <a:pt x="0" y="10"/>
                      <a:pt x="0" y="16"/>
                    </a:cubicBezTo>
                    <a:cubicBezTo>
                      <a:pt x="0" y="93"/>
                      <a:pt x="0" y="93"/>
                      <a:pt x="0" y="93"/>
                    </a:cubicBezTo>
                    <a:cubicBezTo>
                      <a:pt x="0" y="99"/>
                      <a:pt x="5" y="104"/>
                      <a:pt x="12" y="104"/>
                    </a:cubicBezTo>
                    <a:cubicBezTo>
                      <a:pt x="14" y="107"/>
                      <a:pt x="17" y="108"/>
                      <a:pt x="21" y="108"/>
                    </a:cubicBezTo>
                    <a:cubicBezTo>
                      <a:pt x="78" y="108"/>
                      <a:pt x="78" y="108"/>
                      <a:pt x="78" y="108"/>
                    </a:cubicBezTo>
                    <a:cubicBezTo>
                      <a:pt x="85" y="108"/>
                      <a:pt x="90" y="102"/>
                      <a:pt x="90" y="95"/>
                    </a:cubicBezTo>
                    <a:cubicBezTo>
                      <a:pt x="90" y="66"/>
                      <a:pt x="90" y="66"/>
                      <a:pt x="90" y="66"/>
                    </a:cubicBezTo>
                    <a:cubicBezTo>
                      <a:pt x="86" y="70"/>
                      <a:pt x="86" y="70"/>
                      <a:pt x="86" y="70"/>
                    </a:cubicBezTo>
                    <a:lnTo>
                      <a:pt x="86" y="95"/>
                    </a:lnTo>
                    <a:close/>
                    <a:moveTo>
                      <a:pt x="4" y="93"/>
                    </a:moveTo>
                    <a:cubicBezTo>
                      <a:pt x="4" y="16"/>
                      <a:pt x="4" y="16"/>
                      <a:pt x="4" y="16"/>
                    </a:cubicBezTo>
                    <a:cubicBezTo>
                      <a:pt x="4" y="13"/>
                      <a:pt x="6" y="10"/>
                      <a:pt x="9" y="9"/>
                    </a:cubicBezTo>
                    <a:cubicBezTo>
                      <a:pt x="8" y="10"/>
                      <a:pt x="8" y="11"/>
                      <a:pt x="8" y="12"/>
                    </a:cubicBezTo>
                    <a:cubicBezTo>
                      <a:pt x="8" y="95"/>
                      <a:pt x="8" y="95"/>
                      <a:pt x="8" y="95"/>
                    </a:cubicBezTo>
                    <a:cubicBezTo>
                      <a:pt x="8" y="97"/>
                      <a:pt x="8" y="98"/>
                      <a:pt x="9" y="100"/>
                    </a:cubicBezTo>
                    <a:cubicBezTo>
                      <a:pt x="6" y="98"/>
                      <a:pt x="4" y="96"/>
                      <a:pt x="4" y="9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Rectangle 50"/>
              <p:cNvSpPr>
                <a:spLocks noChangeArrowheads="1"/>
              </p:cNvSpPr>
              <p:nvPr/>
            </p:nvSpPr>
            <p:spPr bwMode="auto">
              <a:xfrm>
                <a:off x="4683125" y="4513263"/>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Rectangle 51"/>
              <p:cNvSpPr>
                <a:spLocks noChangeArrowheads="1"/>
              </p:cNvSpPr>
              <p:nvPr/>
            </p:nvSpPr>
            <p:spPr bwMode="auto">
              <a:xfrm>
                <a:off x="4683125" y="4573588"/>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52"/>
              <p:cNvSpPr/>
              <p:nvPr/>
            </p:nvSpPr>
            <p:spPr bwMode="auto">
              <a:xfrm>
                <a:off x="4683125" y="4633913"/>
                <a:ext cx="152400" cy="11112"/>
              </a:xfrm>
              <a:custGeom>
                <a:avLst/>
                <a:gdLst>
                  <a:gd name="T0" fmla="*/ 0 w 96"/>
                  <a:gd name="T1" fmla="*/ 7 h 7"/>
                  <a:gd name="T2" fmla="*/ 92 w 96"/>
                  <a:gd name="T3" fmla="*/ 7 h 7"/>
                  <a:gd name="T4" fmla="*/ 96 w 96"/>
                  <a:gd name="T5" fmla="*/ 0 h 7"/>
                  <a:gd name="T6" fmla="*/ 0 w 96"/>
                  <a:gd name="T7" fmla="*/ 0 h 7"/>
                  <a:gd name="T8" fmla="*/ 0 w 96"/>
                  <a:gd name="T9" fmla="*/ 7 h 7"/>
                </a:gdLst>
                <a:ahLst/>
                <a:cxnLst>
                  <a:cxn ang="0">
                    <a:pos x="T0" y="T1"/>
                  </a:cxn>
                  <a:cxn ang="0">
                    <a:pos x="T2" y="T3"/>
                  </a:cxn>
                  <a:cxn ang="0">
                    <a:pos x="T4" y="T5"/>
                  </a:cxn>
                  <a:cxn ang="0">
                    <a:pos x="T6" y="T7"/>
                  </a:cxn>
                  <a:cxn ang="0">
                    <a:pos x="T8" y="T9"/>
                  </a:cxn>
                </a:cxnLst>
                <a:rect l="0" t="0" r="r" b="b"/>
                <a:pathLst>
                  <a:path w="96" h="7">
                    <a:moveTo>
                      <a:pt x="0" y="7"/>
                    </a:moveTo>
                    <a:lnTo>
                      <a:pt x="92" y="7"/>
                    </a:lnTo>
                    <a:lnTo>
                      <a:pt x="96" y="0"/>
                    </a:lnTo>
                    <a:lnTo>
                      <a:pt x="0"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Freeform 53"/>
              <p:cNvSpPr/>
              <p:nvPr/>
            </p:nvSpPr>
            <p:spPr bwMode="auto">
              <a:xfrm>
                <a:off x="4683125" y="4694238"/>
                <a:ext cx="119063" cy="11112"/>
              </a:xfrm>
              <a:custGeom>
                <a:avLst/>
                <a:gdLst>
                  <a:gd name="T0" fmla="*/ 0 w 75"/>
                  <a:gd name="T1" fmla="*/ 7 h 7"/>
                  <a:gd name="T2" fmla="*/ 75 w 75"/>
                  <a:gd name="T3" fmla="*/ 7 h 7"/>
                  <a:gd name="T4" fmla="*/ 75 w 75"/>
                  <a:gd name="T5" fmla="*/ 2 h 7"/>
                  <a:gd name="T6" fmla="*/ 75 w 75"/>
                  <a:gd name="T7" fmla="*/ 0 h 7"/>
                  <a:gd name="T8" fmla="*/ 0 w 75"/>
                  <a:gd name="T9" fmla="*/ 0 h 7"/>
                  <a:gd name="T10" fmla="*/ 0 w 75"/>
                  <a:gd name="T11" fmla="*/ 7 h 7"/>
                </a:gdLst>
                <a:ahLst/>
                <a:cxnLst>
                  <a:cxn ang="0">
                    <a:pos x="T0" y="T1"/>
                  </a:cxn>
                  <a:cxn ang="0">
                    <a:pos x="T2" y="T3"/>
                  </a:cxn>
                  <a:cxn ang="0">
                    <a:pos x="T4" y="T5"/>
                  </a:cxn>
                  <a:cxn ang="0">
                    <a:pos x="T6" y="T7"/>
                  </a:cxn>
                  <a:cxn ang="0">
                    <a:pos x="T8" y="T9"/>
                  </a:cxn>
                  <a:cxn ang="0">
                    <a:pos x="T10" y="T11"/>
                  </a:cxn>
                </a:cxnLst>
                <a:rect l="0" t="0" r="r" b="b"/>
                <a:pathLst>
                  <a:path w="75" h="7">
                    <a:moveTo>
                      <a:pt x="0" y="7"/>
                    </a:moveTo>
                    <a:lnTo>
                      <a:pt x="75" y="7"/>
                    </a:lnTo>
                    <a:lnTo>
                      <a:pt x="75" y="2"/>
                    </a:lnTo>
                    <a:lnTo>
                      <a:pt x="75" y="0"/>
                    </a:lnTo>
                    <a:lnTo>
                      <a:pt x="0"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Rectangle 54"/>
              <p:cNvSpPr>
                <a:spLocks noChangeArrowheads="1"/>
              </p:cNvSpPr>
              <p:nvPr/>
            </p:nvSpPr>
            <p:spPr bwMode="auto">
              <a:xfrm>
                <a:off x="4683125" y="4757738"/>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55"/>
              <p:cNvSpPr/>
              <p:nvPr/>
            </p:nvSpPr>
            <p:spPr bwMode="auto">
              <a:xfrm>
                <a:off x="4810125" y="4667250"/>
                <a:ext cx="66675" cy="68262"/>
              </a:xfrm>
              <a:custGeom>
                <a:avLst/>
                <a:gdLst>
                  <a:gd name="T0" fmla="*/ 9 w 42"/>
                  <a:gd name="T1" fmla="*/ 0 h 43"/>
                  <a:gd name="T2" fmla="*/ 5 w 42"/>
                  <a:gd name="T3" fmla="*/ 22 h 43"/>
                  <a:gd name="T4" fmla="*/ 0 w 42"/>
                  <a:gd name="T5" fmla="*/ 43 h 43"/>
                  <a:gd name="T6" fmla="*/ 21 w 42"/>
                  <a:gd name="T7" fmla="*/ 38 h 43"/>
                  <a:gd name="T8" fmla="*/ 42 w 42"/>
                  <a:gd name="T9" fmla="*/ 33 h 43"/>
                  <a:gd name="T10" fmla="*/ 26 w 42"/>
                  <a:gd name="T11" fmla="*/ 17 h 43"/>
                  <a:gd name="T12" fmla="*/ 9 w 4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9" y="0"/>
                    </a:moveTo>
                    <a:lnTo>
                      <a:pt x="5" y="22"/>
                    </a:lnTo>
                    <a:lnTo>
                      <a:pt x="0" y="43"/>
                    </a:lnTo>
                    <a:lnTo>
                      <a:pt x="21" y="38"/>
                    </a:lnTo>
                    <a:lnTo>
                      <a:pt x="42" y="33"/>
                    </a:lnTo>
                    <a:lnTo>
                      <a:pt x="26" y="17"/>
                    </a:lnTo>
                    <a:lnTo>
                      <a:pt x="9"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56"/>
              <p:cNvSpPr/>
              <p:nvPr/>
            </p:nvSpPr>
            <p:spPr bwMode="auto">
              <a:xfrm>
                <a:off x="4832350" y="4543425"/>
                <a:ext cx="123825" cy="123825"/>
              </a:xfrm>
              <a:custGeom>
                <a:avLst/>
                <a:gdLst>
                  <a:gd name="T0" fmla="*/ 0 w 78"/>
                  <a:gd name="T1" fmla="*/ 74 h 78"/>
                  <a:gd name="T2" fmla="*/ 5 w 78"/>
                  <a:gd name="T3" fmla="*/ 78 h 78"/>
                  <a:gd name="T4" fmla="*/ 78 w 78"/>
                  <a:gd name="T5" fmla="*/ 5 h 78"/>
                  <a:gd name="T6" fmla="*/ 73 w 78"/>
                  <a:gd name="T7" fmla="*/ 0 h 78"/>
                  <a:gd name="T8" fmla="*/ 0 w 78"/>
                  <a:gd name="T9" fmla="*/ 74 h 78"/>
                </a:gdLst>
                <a:ahLst/>
                <a:cxnLst>
                  <a:cxn ang="0">
                    <a:pos x="T0" y="T1"/>
                  </a:cxn>
                  <a:cxn ang="0">
                    <a:pos x="T2" y="T3"/>
                  </a:cxn>
                  <a:cxn ang="0">
                    <a:pos x="T4" y="T5"/>
                  </a:cxn>
                  <a:cxn ang="0">
                    <a:pos x="T6" y="T7"/>
                  </a:cxn>
                  <a:cxn ang="0">
                    <a:pos x="T8" y="T9"/>
                  </a:cxn>
                </a:cxnLst>
                <a:rect l="0" t="0" r="r" b="b"/>
                <a:pathLst>
                  <a:path w="78" h="78">
                    <a:moveTo>
                      <a:pt x="0" y="74"/>
                    </a:moveTo>
                    <a:lnTo>
                      <a:pt x="5" y="78"/>
                    </a:lnTo>
                    <a:lnTo>
                      <a:pt x="78" y="5"/>
                    </a:lnTo>
                    <a:lnTo>
                      <a:pt x="73" y="0"/>
                    </a:lnTo>
                    <a:lnTo>
                      <a:pt x="0" y="7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57"/>
              <p:cNvSpPr/>
              <p:nvPr/>
            </p:nvSpPr>
            <p:spPr bwMode="auto">
              <a:xfrm>
                <a:off x="4876800" y="4589463"/>
                <a:ext cx="123825" cy="123825"/>
              </a:xfrm>
              <a:custGeom>
                <a:avLst/>
                <a:gdLst>
                  <a:gd name="T0" fmla="*/ 0 w 78"/>
                  <a:gd name="T1" fmla="*/ 73 h 78"/>
                  <a:gd name="T2" fmla="*/ 5 w 78"/>
                  <a:gd name="T3" fmla="*/ 78 h 78"/>
                  <a:gd name="T4" fmla="*/ 78 w 78"/>
                  <a:gd name="T5" fmla="*/ 4 h 78"/>
                  <a:gd name="T6" fmla="*/ 74 w 78"/>
                  <a:gd name="T7" fmla="*/ 0 h 78"/>
                  <a:gd name="T8" fmla="*/ 0 w 78"/>
                  <a:gd name="T9" fmla="*/ 73 h 78"/>
                </a:gdLst>
                <a:ahLst/>
                <a:cxnLst>
                  <a:cxn ang="0">
                    <a:pos x="T0" y="T1"/>
                  </a:cxn>
                  <a:cxn ang="0">
                    <a:pos x="T2" y="T3"/>
                  </a:cxn>
                  <a:cxn ang="0">
                    <a:pos x="T4" y="T5"/>
                  </a:cxn>
                  <a:cxn ang="0">
                    <a:pos x="T6" y="T7"/>
                  </a:cxn>
                  <a:cxn ang="0">
                    <a:pos x="T8" y="T9"/>
                  </a:cxn>
                </a:cxnLst>
                <a:rect l="0" t="0" r="r" b="b"/>
                <a:pathLst>
                  <a:path w="78" h="78">
                    <a:moveTo>
                      <a:pt x="0" y="73"/>
                    </a:moveTo>
                    <a:lnTo>
                      <a:pt x="5" y="78"/>
                    </a:lnTo>
                    <a:lnTo>
                      <a:pt x="78" y="4"/>
                    </a:lnTo>
                    <a:lnTo>
                      <a:pt x="74" y="0"/>
                    </a:lnTo>
                    <a:lnTo>
                      <a:pt x="0" y="7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58"/>
              <p:cNvSpPr/>
              <p:nvPr/>
            </p:nvSpPr>
            <p:spPr bwMode="auto">
              <a:xfrm>
                <a:off x="4846638" y="4559300"/>
                <a:ext cx="136525" cy="134937"/>
              </a:xfrm>
              <a:custGeom>
                <a:avLst/>
                <a:gdLst>
                  <a:gd name="T0" fmla="*/ 76 w 86"/>
                  <a:gd name="T1" fmla="*/ 0 h 85"/>
                  <a:gd name="T2" fmla="*/ 0 w 86"/>
                  <a:gd name="T3" fmla="*/ 75 h 85"/>
                  <a:gd name="T4" fmla="*/ 12 w 86"/>
                  <a:gd name="T5" fmla="*/ 85 h 85"/>
                  <a:gd name="T6" fmla="*/ 86 w 86"/>
                  <a:gd name="T7" fmla="*/ 12 h 85"/>
                  <a:gd name="T8" fmla="*/ 76 w 86"/>
                  <a:gd name="T9" fmla="*/ 0 h 85"/>
                </a:gdLst>
                <a:ahLst/>
                <a:cxnLst>
                  <a:cxn ang="0">
                    <a:pos x="T0" y="T1"/>
                  </a:cxn>
                  <a:cxn ang="0">
                    <a:pos x="T2" y="T3"/>
                  </a:cxn>
                  <a:cxn ang="0">
                    <a:pos x="T4" y="T5"/>
                  </a:cxn>
                  <a:cxn ang="0">
                    <a:pos x="T6" y="T7"/>
                  </a:cxn>
                  <a:cxn ang="0">
                    <a:pos x="T8" y="T9"/>
                  </a:cxn>
                </a:cxnLst>
                <a:rect l="0" t="0" r="r" b="b"/>
                <a:pathLst>
                  <a:path w="86" h="85">
                    <a:moveTo>
                      <a:pt x="76" y="0"/>
                    </a:moveTo>
                    <a:lnTo>
                      <a:pt x="0" y="75"/>
                    </a:lnTo>
                    <a:lnTo>
                      <a:pt x="12" y="85"/>
                    </a:lnTo>
                    <a:lnTo>
                      <a:pt x="86" y="12"/>
                    </a:lnTo>
                    <a:lnTo>
                      <a:pt x="76"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59"/>
              <p:cNvSpPr/>
              <p:nvPr/>
            </p:nvSpPr>
            <p:spPr bwMode="auto">
              <a:xfrm>
                <a:off x="4953000" y="4529138"/>
                <a:ext cx="63500" cy="63500"/>
              </a:xfrm>
              <a:custGeom>
                <a:avLst/>
                <a:gdLst>
                  <a:gd name="T0" fmla="*/ 0 w 40"/>
                  <a:gd name="T1" fmla="*/ 7 h 40"/>
                  <a:gd name="T2" fmla="*/ 33 w 40"/>
                  <a:gd name="T3" fmla="*/ 40 h 40"/>
                  <a:gd name="T4" fmla="*/ 40 w 40"/>
                  <a:gd name="T5" fmla="*/ 33 h 40"/>
                  <a:gd name="T6" fmla="*/ 7 w 40"/>
                  <a:gd name="T7" fmla="*/ 0 h 40"/>
                  <a:gd name="T8" fmla="*/ 0 w 40"/>
                  <a:gd name="T9" fmla="*/ 7 h 40"/>
                </a:gdLst>
                <a:ahLst/>
                <a:cxnLst>
                  <a:cxn ang="0">
                    <a:pos x="T0" y="T1"/>
                  </a:cxn>
                  <a:cxn ang="0">
                    <a:pos x="T2" y="T3"/>
                  </a:cxn>
                  <a:cxn ang="0">
                    <a:pos x="T4" y="T5"/>
                  </a:cxn>
                  <a:cxn ang="0">
                    <a:pos x="T6" y="T7"/>
                  </a:cxn>
                  <a:cxn ang="0">
                    <a:pos x="T8" y="T9"/>
                  </a:cxn>
                </a:cxnLst>
                <a:rect l="0" t="0" r="r" b="b"/>
                <a:pathLst>
                  <a:path w="40" h="40">
                    <a:moveTo>
                      <a:pt x="0" y="7"/>
                    </a:moveTo>
                    <a:lnTo>
                      <a:pt x="33" y="40"/>
                    </a:lnTo>
                    <a:lnTo>
                      <a:pt x="40" y="33"/>
                    </a:lnTo>
                    <a:lnTo>
                      <a:pt x="7"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60"/>
              <p:cNvSpPr/>
              <p:nvPr/>
            </p:nvSpPr>
            <p:spPr bwMode="auto">
              <a:xfrm>
                <a:off x="4964113" y="4495800"/>
                <a:ext cx="85725" cy="85725"/>
              </a:xfrm>
              <a:custGeom>
                <a:avLst/>
                <a:gdLst>
                  <a:gd name="T0" fmla="*/ 20 w 23"/>
                  <a:gd name="T1" fmla="*/ 8 h 23"/>
                  <a:gd name="T2" fmla="*/ 15 w 23"/>
                  <a:gd name="T3" fmla="*/ 3 h 23"/>
                  <a:gd name="T4" fmla="*/ 6 w 23"/>
                  <a:gd name="T5" fmla="*/ 3 h 23"/>
                  <a:gd name="T6" fmla="*/ 0 w 23"/>
                  <a:gd name="T7" fmla="*/ 8 h 23"/>
                  <a:gd name="T8" fmla="*/ 15 w 23"/>
                  <a:gd name="T9" fmla="*/ 23 h 23"/>
                  <a:gd name="T10" fmla="*/ 20 w 23"/>
                  <a:gd name="T11" fmla="*/ 17 h 23"/>
                  <a:gd name="T12" fmla="*/ 20 w 23"/>
                  <a:gd name="T13" fmla="*/ 8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0" y="8"/>
                    </a:moveTo>
                    <a:cubicBezTo>
                      <a:pt x="15" y="3"/>
                      <a:pt x="15" y="3"/>
                      <a:pt x="15" y="3"/>
                    </a:cubicBezTo>
                    <a:cubicBezTo>
                      <a:pt x="12" y="0"/>
                      <a:pt x="8" y="0"/>
                      <a:pt x="6" y="3"/>
                    </a:cubicBezTo>
                    <a:cubicBezTo>
                      <a:pt x="0" y="8"/>
                      <a:pt x="0" y="8"/>
                      <a:pt x="0" y="8"/>
                    </a:cubicBezTo>
                    <a:cubicBezTo>
                      <a:pt x="15" y="23"/>
                      <a:pt x="15" y="23"/>
                      <a:pt x="15" y="23"/>
                    </a:cubicBezTo>
                    <a:cubicBezTo>
                      <a:pt x="20" y="17"/>
                      <a:pt x="20" y="17"/>
                      <a:pt x="20" y="17"/>
                    </a:cubicBezTo>
                    <a:cubicBezTo>
                      <a:pt x="23" y="15"/>
                      <a:pt x="23" y="11"/>
                      <a:pt x="20" y="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60" name="文本框 159"/>
            <p:cNvSpPr txBox="1"/>
            <p:nvPr/>
          </p:nvSpPr>
          <p:spPr>
            <a:xfrm>
              <a:off x="507812" y="1018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ym typeface="+mn-lt"/>
                </a:rPr>
                <a:t>方法帮</a:t>
              </a:r>
            </a:p>
          </p:txBody>
        </p:sp>
      </p:grpSp>
      <p:sp>
        <p:nvSpPr>
          <p:cNvPr id="4" name="矩形 3"/>
          <p:cNvSpPr/>
          <p:nvPr/>
        </p:nvSpPr>
        <p:spPr>
          <a:xfrm>
            <a:off x="1689101" y="-1"/>
            <a:ext cx="10502899" cy="7420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708507" y="18141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sp>
        <p:nvSpPr>
          <p:cNvPr id="58" name="矩形 57"/>
          <p:cNvSpPr/>
          <p:nvPr/>
        </p:nvSpPr>
        <p:spPr>
          <a:xfrm>
            <a:off x="411071" y="896246"/>
            <a:ext cx="11340662" cy="5169535"/>
          </a:xfrm>
          <a:prstGeom prst="rect">
            <a:avLst/>
          </a:prstGeom>
        </p:spPr>
        <p:txBody>
          <a:bodyPr wrap="square">
            <a:spAutoFit/>
          </a:bodyPr>
          <a:lstStyle/>
          <a:p>
            <a:pPr algn="l">
              <a:lnSpc>
                <a:spcPct val="125000"/>
              </a:lnSpc>
            </a:pPr>
            <a:r>
              <a:rPr lang="zh-CN" altLang="en-US" sz="2200" dirty="0">
                <a:latin typeface="宋体" panose="02010600030101010101" pitchFamily="2" charset="-122"/>
                <a:ea typeface="宋体" panose="02010600030101010101" pitchFamily="2" charset="-122"/>
                <a:cs typeface="宋体" panose="02010600030101010101" pitchFamily="2" charset="-122"/>
              </a:rPr>
              <a:t>[</a:t>
            </a:r>
            <a:r>
              <a:rPr lang="zh-CN" altLang="en-US" sz="2200" dirty="0">
                <a:latin typeface="仿宋" panose="02010609060101010101" pitchFamily="49" charset="-122"/>
                <a:ea typeface="仿宋" panose="02010609060101010101" pitchFamily="49" charset="-122"/>
                <a:cs typeface="仿宋" panose="02010609060101010101" pitchFamily="49" charset="-122"/>
              </a:rPr>
              <a:t>2018郑州二测</a:t>
            </a:r>
            <a:r>
              <a:rPr lang="zh-CN" altLang="en-US" sz="2200" dirty="0">
                <a:latin typeface="宋体" panose="02010600030101010101" pitchFamily="2" charset="-122"/>
                <a:ea typeface="宋体" panose="02010600030101010101" pitchFamily="2" charset="-122"/>
                <a:cs typeface="宋体" panose="02010600030101010101" pitchFamily="2" charset="-122"/>
              </a:rPr>
              <a:t>]</a:t>
            </a:r>
            <a:r>
              <a:rPr lang="zh-CN" altLang="en-US" sz="2200" dirty="0">
                <a:latin typeface="楷体" panose="02010609060101010101" pitchFamily="49" charset="-122"/>
                <a:ea typeface="楷体" panose="02010609060101010101" pitchFamily="49" charset="-122"/>
                <a:cs typeface="楷体" panose="02010609060101010101" pitchFamily="49" charset="-122"/>
              </a:rPr>
              <a:t>党的十九大勾勒了实现中华民族伟大复兴的时间表、路线图:从2020年到2035年,基本实现社会主义现代化,再过15年,到中华人民共和国成立100周年时,把我国建成富强民主文明和谐美丽的社会主义现代化强国……中华民族将以更加昂扬的姿态屹立于世界民族之林。这意味着,当代青年将亲身经历中国历史上最激动人心的时代,亲自参与、见证中国回归世界强国之林的辉煌时刻,“强国一代”由此得名。</a:t>
            </a:r>
          </a:p>
          <a:p>
            <a:pPr algn="l">
              <a:lnSpc>
                <a:spcPct val="125000"/>
              </a:lnSpc>
            </a:pPr>
            <a:r>
              <a:rPr lang="zh-CN" altLang="en-US" sz="2200" dirty="0">
                <a:latin typeface="楷体" panose="02010609060101010101" pitchFamily="49" charset="-122"/>
                <a:ea typeface="楷体" panose="02010609060101010101" pitchFamily="49" charset="-122"/>
                <a:cs typeface="楷体" panose="02010609060101010101" pitchFamily="49" charset="-122"/>
              </a:rPr>
              <a:t>　　当前,我国青年人口规模近4亿,其中不少人已经在各自的领域崭露头角,甚至成为领军人才。习近平总书记说:“中国梦是历史的、现实的,也是未来的;是我们这一代的,更是青年一代的。中华民族伟大复兴的中国梦终将在一代代青年的接力奋斗中变为现实。”</a:t>
            </a:r>
          </a:p>
          <a:p>
            <a:pPr algn="l">
              <a:lnSpc>
                <a:spcPct val="125000"/>
              </a:lnSpc>
            </a:pPr>
            <a:r>
              <a:rPr lang="zh-CN" altLang="en-US" sz="2200" dirty="0"/>
              <a:t>　　</a:t>
            </a:r>
            <a:r>
              <a:rPr lang="zh-CN" altLang="en-US" sz="2200" dirty="0">
                <a:latin typeface="宋体" panose="02010600030101010101" pitchFamily="2" charset="-122"/>
                <a:ea typeface="宋体" panose="02010600030101010101" pitchFamily="2" charset="-122"/>
                <a:cs typeface="宋体" panose="02010600030101010101" pitchFamily="2" charset="-122"/>
              </a:rPr>
              <a:t>“强国一代有我在”教育实践活动正在举行,请你参与并完成如下任务:</a:t>
            </a:r>
          </a:p>
          <a:p>
            <a:pPr algn="l">
              <a:lnSpc>
                <a:spcPct val="125000"/>
              </a:lnSpc>
            </a:pPr>
            <a:r>
              <a:rPr lang="zh-CN" altLang="en-US" sz="2200" dirty="0">
                <a:latin typeface="宋体" panose="02010600030101010101" pitchFamily="2" charset="-122"/>
                <a:ea typeface="宋体" panose="02010600030101010101" pitchFamily="2" charset="-122"/>
                <a:cs typeface="宋体" panose="02010600030101010101" pitchFamily="2" charset="-122"/>
              </a:rPr>
              <a:t>(1)“中国梦是我们这一代的,更是青年一代的”,请谈谈习近平总书记这样说的理由。(两方面即可)</a:t>
            </a:r>
          </a:p>
          <a:p>
            <a:pPr algn="l">
              <a:lnSpc>
                <a:spcPct val="125000"/>
              </a:lnSpc>
            </a:pPr>
            <a:r>
              <a:rPr lang="zh-CN" altLang="en-US" sz="2200" dirty="0">
                <a:latin typeface="宋体" panose="02010600030101010101" pitchFamily="2" charset="-122"/>
                <a:ea typeface="宋体" panose="02010600030101010101" pitchFamily="2" charset="-122"/>
                <a:cs typeface="宋体" panose="02010600030101010101" pitchFamily="2" charset="-122"/>
              </a:rPr>
              <a:t>(2)强国一代有我在!青年一代应怎样不负时代重托,承担起历史使命?(三方面即可)</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89481" y="165300"/>
            <a:ext cx="1583992" cy="461665"/>
            <a:chOff x="89481" y="101800"/>
            <a:chExt cx="1583992" cy="461665"/>
          </a:xfrm>
        </p:grpSpPr>
        <p:grpSp>
          <p:nvGrpSpPr>
            <p:cNvPr id="159" name="组合 158"/>
            <p:cNvGrpSpPr/>
            <p:nvPr/>
          </p:nvGrpSpPr>
          <p:grpSpPr>
            <a:xfrm>
              <a:off x="89481" y="125939"/>
              <a:ext cx="462800" cy="419978"/>
              <a:chOff x="4603750" y="4427538"/>
              <a:chExt cx="446088" cy="404812"/>
            </a:xfrm>
            <a:solidFill>
              <a:schemeClr val="accent2"/>
            </a:solidFill>
          </p:grpSpPr>
          <p:sp>
            <p:nvSpPr>
              <p:cNvPr id="161" name="Freeform 49"/>
              <p:cNvSpPr>
                <a:spLocks noEditPoints="1"/>
              </p:cNvSpPr>
              <p:nvPr/>
            </p:nvSpPr>
            <p:spPr bwMode="auto">
              <a:xfrm>
                <a:off x="4603750" y="4427538"/>
                <a:ext cx="338138" cy="404812"/>
              </a:xfrm>
              <a:custGeom>
                <a:avLst/>
                <a:gdLst>
                  <a:gd name="T0" fmla="*/ 86 w 90"/>
                  <a:gd name="T1" fmla="*/ 95 h 108"/>
                  <a:gd name="T2" fmla="*/ 78 w 90"/>
                  <a:gd name="T3" fmla="*/ 104 h 108"/>
                  <a:gd name="T4" fmla="*/ 21 w 90"/>
                  <a:gd name="T5" fmla="*/ 104 h 108"/>
                  <a:gd name="T6" fmla="*/ 12 w 90"/>
                  <a:gd name="T7" fmla="*/ 95 h 108"/>
                  <a:gd name="T8" fmla="*/ 12 w 90"/>
                  <a:gd name="T9" fmla="*/ 12 h 108"/>
                  <a:gd name="T10" fmla="*/ 21 w 90"/>
                  <a:gd name="T11" fmla="*/ 4 h 108"/>
                  <a:gd name="T12" fmla="*/ 78 w 90"/>
                  <a:gd name="T13" fmla="*/ 4 h 108"/>
                  <a:gd name="T14" fmla="*/ 86 w 90"/>
                  <a:gd name="T15" fmla="*/ 12 h 108"/>
                  <a:gd name="T16" fmla="*/ 86 w 90"/>
                  <a:gd name="T17" fmla="*/ 31 h 108"/>
                  <a:gd name="T18" fmla="*/ 90 w 90"/>
                  <a:gd name="T19" fmla="*/ 27 h 108"/>
                  <a:gd name="T20" fmla="*/ 90 w 90"/>
                  <a:gd name="T21" fmla="*/ 12 h 108"/>
                  <a:gd name="T22" fmla="*/ 78 w 90"/>
                  <a:gd name="T23" fmla="*/ 0 h 108"/>
                  <a:gd name="T24" fmla="*/ 21 w 90"/>
                  <a:gd name="T25" fmla="*/ 0 h 108"/>
                  <a:gd name="T26" fmla="*/ 11 w 90"/>
                  <a:gd name="T27" fmla="*/ 4 h 108"/>
                  <a:gd name="T28" fmla="*/ 0 w 90"/>
                  <a:gd name="T29" fmla="*/ 16 h 108"/>
                  <a:gd name="T30" fmla="*/ 0 w 90"/>
                  <a:gd name="T31" fmla="*/ 93 h 108"/>
                  <a:gd name="T32" fmla="*/ 12 w 90"/>
                  <a:gd name="T33" fmla="*/ 104 h 108"/>
                  <a:gd name="T34" fmla="*/ 21 w 90"/>
                  <a:gd name="T35" fmla="*/ 108 h 108"/>
                  <a:gd name="T36" fmla="*/ 78 w 90"/>
                  <a:gd name="T37" fmla="*/ 108 h 108"/>
                  <a:gd name="T38" fmla="*/ 90 w 90"/>
                  <a:gd name="T39" fmla="*/ 95 h 108"/>
                  <a:gd name="T40" fmla="*/ 90 w 90"/>
                  <a:gd name="T41" fmla="*/ 66 h 108"/>
                  <a:gd name="T42" fmla="*/ 86 w 90"/>
                  <a:gd name="T43" fmla="*/ 70 h 108"/>
                  <a:gd name="T44" fmla="*/ 86 w 90"/>
                  <a:gd name="T45" fmla="*/ 95 h 108"/>
                  <a:gd name="T46" fmla="*/ 4 w 90"/>
                  <a:gd name="T47" fmla="*/ 93 h 108"/>
                  <a:gd name="T48" fmla="*/ 4 w 90"/>
                  <a:gd name="T49" fmla="*/ 16 h 108"/>
                  <a:gd name="T50" fmla="*/ 9 w 90"/>
                  <a:gd name="T51" fmla="*/ 9 h 108"/>
                  <a:gd name="T52" fmla="*/ 8 w 90"/>
                  <a:gd name="T53" fmla="*/ 12 h 108"/>
                  <a:gd name="T54" fmla="*/ 8 w 90"/>
                  <a:gd name="T55" fmla="*/ 95 h 108"/>
                  <a:gd name="T56" fmla="*/ 9 w 90"/>
                  <a:gd name="T57" fmla="*/ 100 h 108"/>
                  <a:gd name="T58" fmla="*/ 4 w 90"/>
                  <a:gd name="T59" fmla="*/ 9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08">
                    <a:moveTo>
                      <a:pt x="86" y="95"/>
                    </a:moveTo>
                    <a:cubicBezTo>
                      <a:pt x="86" y="100"/>
                      <a:pt x="82" y="104"/>
                      <a:pt x="78" y="104"/>
                    </a:cubicBezTo>
                    <a:cubicBezTo>
                      <a:pt x="21" y="104"/>
                      <a:pt x="21" y="104"/>
                      <a:pt x="21" y="104"/>
                    </a:cubicBezTo>
                    <a:cubicBezTo>
                      <a:pt x="16" y="104"/>
                      <a:pt x="12" y="100"/>
                      <a:pt x="12" y="95"/>
                    </a:cubicBezTo>
                    <a:cubicBezTo>
                      <a:pt x="12" y="12"/>
                      <a:pt x="12" y="12"/>
                      <a:pt x="12" y="12"/>
                    </a:cubicBezTo>
                    <a:cubicBezTo>
                      <a:pt x="12" y="8"/>
                      <a:pt x="16" y="4"/>
                      <a:pt x="21" y="4"/>
                    </a:cubicBezTo>
                    <a:cubicBezTo>
                      <a:pt x="78" y="4"/>
                      <a:pt x="78" y="4"/>
                      <a:pt x="78" y="4"/>
                    </a:cubicBezTo>
                    <a:cubicBezTo>
                      <a:pt x="82" y="4"/>
                      <a:pt x="86" y="8"/>
                      <a:pt x="86" y="12"/>
                    </a:cubicBezTo>
                    <a:cubicBezTo>
                      <a:pt x="86" y="31"/>
                      <a:pt x="86" y="31"/>
                      <a:pt x="86" y="31"/>
                    </a:cubicBezTo>
                    <a:cubicBezTo>
                      <a:pt x="90" y="27"/>
                      <a:pt x="90" y="27"/>
                      <a:pt x="90" y="27"/>
                    </a:cubicBezTo>
                    <a:cubicBezTo>
                      <a:pt x="90" y="12"/>
                      <a:pt x="90" y="12"/>
                      <a:pt x="90" y="12"/>
                    </a:cubicBezTo>
                    <a:cubicBezTo>
                      <a:pt x="90" y="5"/>
                      <a:pt x="85" y="0"/>
                      <a:pt x="78" y="0"/>
                    </a:cubicBezTo>
                    <a:cubicBezTo>
                      <a:pt x="21" y="0"/>
                      <a:pt x="21" y="0"/>
                      <a:pt x="21" y="0"/>
                    </a:cubicBezTo>
                    <a:cubicBezTo>
                      <a:pt x="17" y="0"/>
                      <a:pt x="13" y="2"/>
                      <a:pt x="11" y="4"/>
                    </a:cubicBezTo>
                    <a:cubicBezTo>
                      <a:pt x="5" y="5"/>
                      <a:pt x="0" y="10"/>
                      <a:pt x="0" y="16"/>
                    </a:cubicBezTo>
                    <a:cubicBezTo>
                      <a:pt x="0" y="93"/>
                      <a:pt x="0" y="93"/>
                      <a:pt x="0" y="93"/>
                    </a:cubicBezTo>
                    <a:cubicBezTo>
                      <a:pt x="0" y="99"/>
                      <a:pt x="5" y="104"/>
                      <a:pt x="12" y="104"/>
                    </a:cubicBezTo>
                    <a:cubicBezTo>
                      <a:pt x="14" y="107"/>
                      <a:pt x="17" y="108"/>
                      <a:pt x="21" y="108"/>
                    </a:cubicBezTo>
                    <a:cubicBezTo>
                      <a:pt x="78" y="108"/>
                      <a:pt x="78" y="108"/>
                      <a:pt x="78" y="108"/>
                    </a:cubicBezTo>
                    <a:cubicBezTo>
                      <a:pt x="85" y="108"/>
                      <a:pt x="90" y="102"/>
                      <a:pt x="90" y="95"/>
                    </a:cubicBezTo>
                    <a:cubicBezTo>
                      <a:pt x="90" y="66"/>
                      <a:pt x="90" y="66"/>
                      <a:pt x="90" y="66"/>
                    </a:cubicBezTo>
                    <a:cubicBezTo>
                      <a:pt x="86" y="70"/>
                      <a:pt x="86" y="70"/>
                      <a:pt x="86" y="70"/>
                    </a:cubicBezTo>
                    <a:lnTo>
                      <a:pt x="86" y="95"/>
                    </a:lnTo>
                    <a:close/>
                    <a:moveTo>
                      <a:pt x="4" y="93"/>
                    </a:moveTo>
                    <a:cubicBezTo>
                      <a:pt x="4" y="16"/>
                      <a:pt x="4" y="16"/>
                      <a:pt x="4" y="16"/>
                    </a:cubicBezTo>
                    <a:cubicBezTo>
                      <a:pt x="4" y="13"/>
                      <a:pt x="6" y="10"/>
                      <a:pt x="9" y="9"/>
                    </a:cubicBezTo>
                    <a:cubicBezTo>
                      <a:pt x="8" y="10"/>
                      <a:pt x="8" y="11"/>
                      <a:pt x="8" y="12"/>
                    </a:cubicBezTo>
                    <a:cubicBezTo>
                      <a:pt x="8" y="95"/>
                      <a:pt x="8" y="95"/>
                      <a:pt x="8" y="95"/>
                    </a:cubicBezTo>
                    <a:cubicBezTo>
                      <a:pt x="8" y="97"/>
                      <a:pt x="8" y="98"/>
                      <a:pt x="9" y="100"/>
                    </a:cubicBezTo>
                    <a:cubicBezTo>
                      <a:pt x="6" y="98"/>
                      <a:pt x="4" y="96"/>
                      <a:pt x="4" y="9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Rectangle 50"/>
              <p:cNvSpPr>
                <a:spLocks noChangeArrowheads="1"/>
              </p:cNvSpPr>
              <p:nvPr/>
            </p:nvSpPr>
            <p:spPr bwMode="auto">
              <a:xfrm>
                <a:off x="4683125" y="4513263"/>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Rectangle 51"/>
              <p:cNvSpPr>
                <a:spLocks noChangeArrowheads="1"/>
              </p:cNvSpPr>
              <p:nvPr/>
            </p:nvSpPr>
            <p:spPr bwMode="auto">
              <a:xfrm>
                <a:off x="4683125" y="4573588"/>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52"/>
              <p:cNvSpPr/>
              <p:nvPr/>
            </p:nvSpPr>
            <p:spPr bwMode="auto">
              <a:xfrm>
                <a:off x="4683125" y="4633913"/>
                <a:ext cx="152400" cy="11112"/>
              </a:xfrm>
              <a:custGeom>
                <a:avLst/>
                <a:gdLst>
                  <a:gd name="T0" fmla="*/ 0 w 96"/>
                  <a:gd name="T1" fmla="*/ 7 h 7"/>
                  <a:gd name="T2" fmla="*/ 92 w 96"/>
                  <a:gd name="T3" fmla="*/ 7 h 7"/>
                  <a:gd name="T4" fmla="*/ 96 w 96"/>
                  <a:gd name="T5" fmla="*/ 0 h 7"/>
                  <a:gd name="T6" fmla="*/ 0 w 96"/>
                  <a:gd name="T7" fmla="*/ 0 h 7"/>
                  <a:gd name="T8" fmla="*/ 0 w 96"/>
                  <a:gd name="T9" fmla="*/ 7 h 7"/>
                </a:gdLst>
                <a:ahLst/>
                <a:cxnLst>
                  <a:cxn ang="0">
                    <a:pos x="T0" y="T1"/>
                  </a:cxn>
                  <a:cxn ang="0">
                    <a:pos x="T2" y="T3"/>
                  </a:cxn>
                  <a:cxn ang="0">
                    <a:pos x="T4" y="T5"/>
                  </a:cxn>
                  <a:cxn ang="0">
                    <a:pos x="T6" y="T7"/>
                  </a:cxn>
                  <a:cxn ang="0">
                    <a:pos x="T8" y="T9"/>
                  </a:cxn>
                </a:cxnLst>
                <a:rect l="0" t="0" r="r" b="b"/>
                <a:pathLst>
                  <a:path w="96" h="7">
                    <a:moveTo>
                      <a:pt x="0" y="7"/>
                    </a:moveTo>
                    <a:lnTo>
                      <a:pt x="92" y="7"/>
                    </a:lnTo>
                    <a:lnTo>
                      <a:pt x="96" y="0"/>
                    </a:lnTo>
                    <a:lnTo>
                      <a:pt x="0"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Freeform 53"/>
              <p:cNvSpPr/>
              <p:nvPr/>
            </p:nvSpPr>
            <p:spPr bwMode="auto">
              <a:xfrm>
                <a:off x="4683125" y="4694238"/>
                <a:ext cx="119063" cy="11112"/>
              </a:xfrm>
              <a:custGeom>
                <a:avLst/>
                <a:gdLst>
                  <a:gd name="T0" fmla="*/ 0 w 75"/>
                  <a:gd name="T1" fmla="*/ 7 h 7"/>
                  <a:gd name="T2" fmla="*/ 75 w 75"/>
                  <a:gd name="T3" fmla="*/ 7 h 7"/>
                  <a:gd name="T4" fmla="*/ 75 w 75"/>
                  <a:gd name="T5" fmla="*/ 2 h 7"/>
                  <a:gd name="T6" fmla="*/ 75 w 75"/>
                  <a:gd name="T7" fmla="*/ 0 h 7"/>
                  <a:gd name="T8" fmla="*/ 0 w 75"/>
                  <a:gd name="T9" fmla="*/ 0 h 7"/>
                  <a:gd name="T10" fmla="*/ 0 w 75"/>
                  <a:gd name="T11" fmla="*/ 7 h 7"/>
                </a:gdLst>
                <a:ahLst/>
                <a:cxnLst>
                  <a:cxn ang="0">
                    <a:pos x="T0" y="T1"/>
                  </a:cxn>
                  <a:cxn ang="0">
                    <a:pos x="T2" y="T3"/>
                  </a:cxn>
                  <a:cxn ang="0">
                    <a:pos x="T4" y="T5"/>
                  </a:cxn>
                  <a:cxn ang="0">
                    <a:pos x="T6" y="T7"/>
                  </a:cxn>
                  <a:cxn ang="0">
                    <a:pos x="T8" y="T9"/>
                  </a:cxn>
                  <a:cxn ang="0">
                    <a:pos x="T10" y="T11"/>
                  </a:cxn>
                </a:cxnLst>
                <a:rect l="0" t="0" r="r" b="b"/>
                <a:pathLst>
                  <a:path w="75" h="7">
                    <a:moveTo>
                      <a:pt x="0" y="7"/>
                    </a:moveTo>
                    <a:lnTo>
                      <a:pt x="75" y="7"/>
                    </a:lnTo>
                    <a:lnTo>
                      <a:pt x="75" y="2"/>
                    </a:lnTo>
                    <a:lnTo>
                      <a:pt x="75" y="0"/>
                    </a:lnTo>
                    <a:lnTo>
                      <a:pt x="0"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Rectangle 54"/>
              <p:cNvSpPr>
                <a:spLocks noChangeArrowheads="1"/>
              </p:cNvSpPr>
              <p:nvPr/>
            </p:nvSpPr>
            <p:spPr bwMode="auto">
              <a:xfrm>
                <a:off x="4683125" y="4757738"/>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55"/>
              <p:cNvSpPr/>
              <p:nvPr/>
            </p:nvSpPr>
            <p:spPr bwMode="auto">
              <a:xfrm>
                <a:off x="4810125" y="4667250"/>
                <a:ext cx="66675" cy="68262"/>
              </a:xfrm>
              <a:custGeom>
                <a:avLst/>
                <a:gdLst>
                  <a:gd name="T0" fmla="*/ 9 w 42"/>
                  <a:gd name="T1" fmla="*/ 0 h 43"/>
                  <a:gd name="T2" fmla="*/ 5 w 42"/>
                  <a:gd name="T3" fmla="*/ 22 h 43"/>
                  <a:gd name="T4" fmla="*/ 0 w 42"/>
                  <a:gd name="T5" fmla="*/ 43 h 43"/>
                  <a:gd name="T6" fmla="*/ 21 w 42"/>
                  <a:gd name="T7" fmla="*/ 38 h 43"/>
                  <a:gd name="T8" fmla="*/ 42 w 42"/>
                  <a:gd name="T9" fmla="*/ 33 h 43"/>
                  <a:gd name="T10" fmla="*/ 26 w 42"/>
                  <a:gd name="T11" fmla="*/ 17 h 43"/>
                  <a:gd name="T12" fmla="*/ 9 w 4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9" y="0"/>
                    </a:moveTo>
                    <a:lnTo>
                      <a:pt x="5" y="22"/>
                    </a:lnTo>
                    <a:lnTo>
                      <a:pt x="0" y="43"/>
                    </a:lnTo>
                    <a:lnTo>
                      <a:pt x="21" y="38"/>
                    </a:lnTo>
                    <a:lnTo>
                      <a:pt x="42" y="33"/>
                    </a:lnTo>
                    <a:lnTo>
                      <a:pt x="26" y="17"/>
                    </a:lnTo>
                    <a:lnTo>
                      <a:pt x="9"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56"/>
              <p:cNvSpPr/>
              <p:nvPr/>
            </p:nvSpPr>
            <p:spPr bwMode="auto">
              <a:xfrm>
                <a:off x="4832350" y="4543425"/>
                <a:ext cx="123825" cy="123825"/>
              </a:xfrm>
              <a:custGeom>
                <a:avLst/>
                <a:gdLst>
                  <a:gd name="T0" fmla="*/ 0 w 78"/>
                  <a:gd name="T1" fmla="*/ 74 h 78"/>
                  <a:gd name="T2" fmla="*/ 5 w 78"/>
                  <a:gd name="T3" fmla="*/ 78 h 78"/>
                  <a:gd name="T4" fmla="*/ 78 w 78"/>
                  <a:gd name="T5" fmla="*/ 5 h 78"/>
                  <a:gd name="T6" fmla="*/ 73 w 78"/>
                  <a:gd name="T7" fmla="*/ 0 h 78"/>
                  <a:gd name="T8" fmla="*/ 0 w 78"/>
                  <a:gd name="T9" fmla="*/ 74 h 78"/>
                </a:gdLst>
                <a:ahLst/>
                <a:cxnLst>
                  <a:cxn ang="0">
                    <a:pos x="T0" y="T1"/>
                  </a:cxn>
                  <a:cxn ang="0">
                    <a:pos x="T2" y="T3"/>
                  </a:cxn>
                  <a:cxn ang="0">
                    <a:pos x="T4" y="T5"/>
                  </a:cxn>
                  <a:cxn ang="0">
                    <a:pos x="T6" y="T7"/>
                  </a:cxn>
                  <a:cxn ang="0">
                    <a:pos x="T8" y="T9"/>
                  </a:cxn>
                </a:cxnLst>
                <a:rect l="0" t="0" r="r" b="b"/>
                <a:pathLst>
                  <a:path w="78" h="78">
                    <a:moveTo>
                      <a:pt x="0" y="74"/>
                    </a:moveTo>
                    <a:lnTo>
                      <a:pt x="5" y="78"/>
                    </a:lnTo>
                    <a:lnTo>
                      <a:pt x="78" y="5"/>
                    </a:lnTo>
                    <a:lnTo>
                      <a:pt x="73" y="0"/>
                    </a:lnTo>
                    <a:lnTo>
                      <a:pt x="0" y="7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57"/>
              <p:cNvSpPr/>
              <p:nvPr/>
            </p:nvSpPr>
            <p:spPr bwMode="auto">
              <a:xfrm>
                <a:off x="4876800" y="4589463"/>
                <a:ext cx="123825" cy="123825"/>
              </a:xfrm>
              <a:custGeom>
                <a:avLst/>
                <a:gdLst>
                  <a:gd name="T0" fmla="*/ 0 w 78"/>
                  <a:gd name="T1" fmla="*/ 73 h 78"/>
                  <a:gd name="T2" fmla="*/ 5 w 78"/>
                  <a:gd name="T3" fmla="*/ 78 h 78"/>
                  <a:gd name="T4" fmla="*/ 78 w 78"/>
                  <a:gd name="T5" fmla="*/ 4 h 78"/>
                  <a:gd name="T6" fmla="*/ 74 w 78"/>
                  <a:gd name="T7" fmla="*/ 0 h 78"/>
                  <a:gd name="T8" fmla="*/ 0 w 78"/>
                  <a:gd name="T9" fmla="*/ 73 h 78"/>
                </a:gdLst>
                <a:ahLst/>
                <a:cxnLst>
                  <a:cxn ang="0">
                    <a:pos x="T0" y="T1"/>
                  </a:cxn>
                  <a:cxn ang="0">
                    <a:pos x="T2" y="T3"/>
                  </a:cxn>
                  <a:cxn ang="0">
                    <a:pos x="T4" y="T5"/>
                  </a:cxn>
                  <a:cxn ang="0">
                    <a:pos x="T6" y="T7"/>
                  </a:cxn>
                  <a:cxn ang="0">
                    <a:pos x="T8" y="T9"/>
                  </a:cxn>
                </a:cxnLst>
                <a:rect l="0" t="0" r="r" b="b"/>
                <a:pathLst>
                  <a:path w="78" h="78">
                    <a:moveTo>
                      <a:pt x="0" y="73"/>
                    </a:moveTo>
                    <a:lnTo>
                      <a:pt x="5" y="78"/>
                    </a:lnTo>
                    <a:lnTo>
                      <a:pt x="78" y="4"/>
                    </a:lnTo>
                    <a:lnTo>
                      <a:pt x="74" y="0"/>
                    </a:lnTo>
                    <a:lnTo>
                      <a:pt x="0" y="7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58"/>
              <p:cNvSpPr/>
              <p:nvPr/>
            </p:nvSpPr>
            <p:spPr bwMode="auto">
              <a:xfrm>
                <a:off x="4846638" y="4559300"/>
                <a:ext cx="136525" cy="134937"/>
              </a:xfrm>
              <a:custGeom>
                <a:avLst/>
                <a:gdLst>
                  <a:gd name="T0" fmla="*/ 76 w 86"/>
                  <a:gd name="T1" fmla="*/ 0 h 85"/>
                  <a:gd name="T2" fmla="*/ 0 w 86"/>
                  <a:gd name="T3" fmla="*/ 75 h 85"/>
                  <a:gd name="T4" fmla="*/ 12 w 86"/>
                  <a:gd name="T5" fmla="*/ 85 h 85"/>
                  <a:gd name="T6" fmla="*/ 86 w 86"/>
                  <a:gd name="T7" fmla="*/ 12 h 85"/>
                  <a:gd name="T8" fmla="*/ 76 w 86"/>
                  <a:gd name="T9" fmla="*/ 0 h 85"/>
                </a:gdLst>
                <a:ahLst/>
                <a:cxnLst>
                  <a:cxn ang="0">
                    <a:pos x="T0" y="T1"/>
                  </a:cxn>
                  <a:cxn ang="0">
                    <a:pos x="T2" y="T3"/>
                  </a:cxn>
                  <a:cxn ang="0">
                    <a:pos x="T4" y="T5"/>
                  </a:cxn>
                  <a:cxn ang="0">
                    <a:pos x="T6" y="T7"/>
                  </a:cxn>
                  <a:cxn ang="0">
                    <a:pos x="T8" y="T9"/>
                  </a:cxn>
                </a:cxnLst>
                <a:rect l="0" t="0" r="r" b="b"/>
                <a:pathLst>
                  <a:path w="86" h="85">
                    <a:moveTo>
                      <a:pt x="76" y="0"/>
                    </a:moveTo>
                    <a:lnTo>
                      <a:pt x="0" y="75"/>
                    </a:lnTo>
                    <a:lnTo>
                      <a:pt x="12" y="85"/>
                    </a:lnTo>
                    <a:lnTo>
                      <a:pt x="86" y="12"/>
                    </a:lnTo>
                    <a:lnTo>
                      <a:pt x="76"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59"/>
              <p:cNvSpPr/>
              <p:nvPr/>
            </p:nvSpPr>
            <p:spPr bwMode="auto">
              <a:xfrm>
                <a:off x="4953000" y="4529138"/>
                <a:ext cx="63500" cy="63500"/>
              </a:xfrm>
              <a:custGeom>
                <a:avLst/>
                <a:gdLst>
                  <a:gd name="T0" fmla="*/ 0 w 40"/>
                  <a:gd name="T1" fmla="*/ 7 h 40"/>
                  <a:gd name="T2" fmla="*/ 33 w 40"/>
                  <a:gd name="T3" fmla="*/ 40 h 40"/>
                  <a:gd name="T4" fmla="*/ 40 w 40"/>
                  <a:gd name="T5" fmla="*/ 33 h 40"/>
                  <a:gd name="T6" fmla="*/ 7 w 40"/>
                  <a:gd name="T7" fmla="*/ 0 h 40"/>
                  <a:gd name="T8" fmla="*/ 0 w 40"/>
                  <a:gd name="T9" fmla="*/ 7 h 40"/>
                </a:gdLst>
                <a:ahLst/>
                <a:cxnLst>
                  <a:cxn ang="0">
                    <a:pos x="T0" y="T1"/>
                  </a:cxn>
                  <a:cxn ang="0">
                    <a:pos x="T2" y="T3"/>
                  </a:cxn>
                  <a:cxn ang="0">
                    <a:pos x="T4" y="T5"/>
                  </a:cxn>
                  <a:cxn ang="0">
                    <a:pos x="T6" y="T7"/>
                  </a:cxn>
                  <a:cxn ang="0">
                    <a:pos x="T8" y="T9"/>
                  </a:cxn>
                </a:cxnLst>
                <a:rect l="0" t="0" r="r" b="b"/>
                <a:pathLst>
                  <a:path w="40" h="40">
                    <a:moveTo>
                      <a:pt x="0" y="7"/>
                    </a:moveTo>
                    <a:lnTo>
                      <a:pt x="33" y="40"/>
                    </a:lnTo>
                    <a:lnTo>
                      <a:pt x="40" y="33"/>
                    </a:lnTo>
                    <a:lnTo>
                      <a:pt x="7"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60"/>
              <p:cNvSpPr/>
              <p:nvPr/>
            </p:nvSpPr>
            <p:spPr bwMode="auto">
              <a:xfrm>
                <a:off x="4964113" y="4495800"/>
                <a:ext cx="85725" cy="85725"/>
              </a:xfrm>
              <a:custGeom>
                <a:avLst/>
                <a:gdLst>
                  <a:gd name="T0" fmla="*/ 20 w 23"/>
                  <a:gd name="T1" fmla="*/ 8 h 23"/>
                  <a:gd name="T2" fmla="*/ 15 w 23"/>
                  <a:gd name="T3" fmla="*/ 3 h 23"/>
                  <a:gd name="T4" fmla="*/ 6 w 23"/>
                  <a:gd name="T5" fmla="*/ 3 h 23"/>
                  <a:gd name="T6" fmla="*/ 0 w 23"/>
                  <a:gd name="T7" fmla="*/ 8 h 23"/>
                  <a:gd name="T8" fmla="*/ 15 w 23"/>
                  <a:gd name="T9" fmla="*/ 23 h 23"/>
                  <a:gd name="T10" fmla="*/ 20 w 23"/>
                  <a:gd name="T11" fmla="*/ 17 h 23"/>
                  <a:gd name="T12" fmla="*/ 20 w 23"/>
                  <a:gd name="T13" fmla="*/ 8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0" y="8"/>
                    </a:moveTo>
                    <a:cubicBezTo>
                      <a:pt x="15" y="3"/>
                      <a:pt x="15" y="3"/>
                      <a:pt x="15" y="3"/>
                    </a:cubicBezTo>
                    <a:cubicBezTo>
                      <a:pt x="12" y="0"/>
                      <a:pt x="8" y="0"/>
                      <a:pt x="6" y="3"/>
                    </a:cubicBezTo>
                    <a:cubicBezTo>
                      <a:pt x="0" y="8"/>
                      <a:pt x="0" y="8"/>
                      <a:pt x="0" y="8"/>
                    </a:cubicBezTo>
                    <a:cubicBezTo>
                      <a:pt x="15" y="23"/>
                      <a:pt x="15" y="23"/>
                      <a:pt x="15" y="23"/>
                    </a:cubicBezTo>
                    <a:cubicBezTo>
                      <a:pt x="20" y="17"/>
                      <a:pt x="20" y="17"/>
                      <a:pt x="20" y="17"/>
                    </a:cubicBezTo>
                    <a:cubicBezTo>
                      <a:pt x="23" y="15"/>
                      <a:pt x="23" y="11"/>
                      <a:pt x="20" y="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60" name="文本框 159"/>
            <p:cNvSpPr txBox="1"/>
            <p:nvPr/>
          </p:nvSpPr>
          <p:spPr>
            <a:xfrm>
              <a:off x="507812" y="1018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ym typeface="+mn-lt"/>
                </a:rPr>
                <a:t>方法帮</a:t>
              </a:r>
            </a:p>
          </p:txBody>
        </p:sp>
      </p:grpSp>
      <p:sp>
        <p:nvSpPr>
          <p:cNvPr id="4" name="矩形 3"/>
          <p:cNvSpPr/>
          <p:nvPr/>
        </p:nvSpPr>
        <p:spPr>
          <a:xfrm>
            <a:off x="1689101" y="-1"/>
            <a:ext cx="10502899" cy="7420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708507" y="18141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sp>
        <p:nvSpPr>
          <p:cNvPr id="100" name="文本框 99"/>
          <p:cNvSpPr txBox="1"/>
          <p:nvPr/>
        </p:nvSpPr>
        <p:spPr>
          <a:xfrm>
            <a:off x="295910" y="1078865"/>
            <a:ext cx="10423525" cy="4661535"/>
          </a:xfrm>
          <a:prstGeom prst="rect">
            <a:avLst/>
          </a:prstGeom>
          <a:noFill/>
          <a:ln w="9525">
            <a:noFill/>
          </a:ln>
        </p:spPr>
        <p:txBody>
          <a:bodyPr wrap="square">
            <a:spAutoFit/>
          </a:bodyPr>
          <a:lstStyle/>
          <a:p>
            <a:pPr indent="0" fontAlgn="auto">
              <a:lnSpc>
                <a:spcPct val="150000"/>
              </a:lnSpc>
            </a:pP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 (1)</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实现中国梦是全体中国人共同的梦想</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实现中国梦需要一代又一代中国人共同努力</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青年一代生逢其时</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是实现中国梦的生力军</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青年是祖国的未来</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民族的希望</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青年一代有理想、有本领、有担当</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国家就有前途</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民族就有希望</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青年朝气蓬勃</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具有参与实现中国梦的热情和创新活力</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青年兴则国家兴</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青年强则国家强</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等等。</a:t>
            </a:r>
            <a:endParaRPr lang="en-US" sz="22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将个人理想与中国梦紧密结合在一起</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树立终身学习观念</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不断提升建设祖国的本领</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爱岗敬业</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用辛勤、诚实、创造性的劳动助力中国梦</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积极关注国家发展</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为实现中国梦建言献策</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树立总体国家安全观</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自觉维护祖国安全、荣誉和利益</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积极培育和践行社会主义核心价值观</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自觉传递社会正能量</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增强社会责任感</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积极参加社会公益活动</a:t>
            </a:r>
            <a:r>
              <a:rPr lang="en-US"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等等。</a:t>
            </a:r>
            <a:endParaRPr lang="zh-CN" altLang="en-US" sz="2200" b="0">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2000" fill="hold">
                                          <p:stCondLst>
                                            <p:cond delay="0"/>
                                          </p:stCondLst>
                                        </p:cTn>
                                        <p:tgtEl>
                                          <p:spTgt spid="100">
                                            <p:txEl>
                                              <p:pRg st="0" end="0"/>
                                            </p:txEl>
                                          </p:spTgt>
                                        </p:tgtEl>
                                        <p:attrNameLst>
                                          <p:attrName>style.visibility</p:attrName>
                                        </p:attrNameLst>
                                      </p:cBhvr>
                                      <p:to>
                                        <p:strVal val="visible"/>
                                      </p:to>
                                    </p:set>
                                    <p:animEffect transition="in" filter="wipe(left)">
                                      <p:cBhvr>
                                        <p:cTn id="12" dur="20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57"/>
          <p:cNvGrpSpPr/>
          <p:nvPr/>
        </p:nvGrpSpPr>
        <p:grpSpPr>
          <a:xfrm>
            <a:off x="89481" y="165300"/>
            <a:ext cx="1583992" cy="461665"/>
            <a:chOff x="89481" y="101800"/>
            <a:chExt cx="1583992" cy="461665"/>
          </a:xfrm>
        </p:grpSpPr>
        <p:grpSp>
          <p:nvGrpSpPr>
            <p:cNvPr id="3" name="组合 158"/>
            <p:cNvGrpSpPr/>
            <p:nvPr/>
          </p:nvGrpSpPr>
          <p:grpSpPr>
            <a:xfrm>
              <a:off x="89481" y="125939"/>
              <a:ext cx="462800" cy="419978"/>
              <a:chOff x="4603750" y="4427538"/>
              <a:chExt cx="446088" cy="404812"/>
            </a:xfrm>
            <a:solidFill>
              <a:schemeClr val="accent2"/>
            </a:solidFill>
          </p:grpSpPr>
          <p:sp>
            <p:nvSpPr>
              <p:cNvPr id="161" name="Freeform 49"/>
              <p:cNvSpPr>
                <a:spLocks noEditPoints="1"/>
              </p:cNvSpPr>
              <p:nvPr/>
            </p:nvSpPr>
            <p:spPr bwMode="auto">
              <a:xfrm>
                <a:off x="4603750" y="4427538"/>
                <a:ext cx="338138" cy="404812"/>
              </a:xfrm>
              <a:custGeom>
                <a:avLst/>
                <a:gdLst>
                  <a:gd name="T0" fmla="*/ 86 w 90"/>
                  <a:gd name="T1" fmla="*/ 95 h 108"/>
                  <a:gd name="T2" fmla="*/ 78 w 90"/>
                  <a:gd name="T3" fmla="*/ 104 h 108"/>
                  <a:gd name="T4" fmla="*/ 21 w 90"/>
                  <a:gd name="T5" fmla="*/ 104 h 108"/>
                  <a:gd name="T6" fmla="*/ 12 w 90"/>
                  <a:gd name="T7" fmla="*/ 95 h 108"/>
                  <a:gd name="T8" fmla="*/ 12 w 90"/>
                  <a:gd name="T9" fmla="*/ 12 h 108"/>
                  <a:gd name="T10" fmla="*/ 21 w 90"/>
                  <a:gd name="T11" fmla="*/ 4 h 108"/>
                  <a:gd name="T12" fmla="*/ 78 w 90"/>
                  <a:gd name="T13" fmla="*/ 4 h 108"/>
                  <a:gd name="T14" fmla="*/ 86 w 90"/>
                  <a:gd name="T15" fmla="*/ 12 h 108"/>
                  <a:gd name="T16" fmla="*/ 86 w 90"/>
                  <a:gd name="T17" fmla="*/ 31 h 108"/>
                  <a:gd name="T18" fmla="*/ 90 w 90"/>
                  <a:gd name="T19" fmla="*/ 27 h 108"/>
                  <a:gd name="T20" fmla="*/ 90 w 90"/>
                  <a:gd name="T21" fmla="*/ 12 h 108"/>
                  <a:gd name="T22" fmla="*/ 78 w 90"/>
                  <a:gd name="T23" fmla="*/ 0 h 108"/>
                  <a:gd name="T24" fmla="*/ 21 w 90"/>
                  <a:gd name="T25" fmla="*/ 0 h 108"/>
                  <a:gd name="T26" fmla="*/ 11 w 90"/>
                  <a:gd name="T27" fmla="*/ 4 h 108"/>
                  <a:gd name="T28" fmla="*/ 0 w 90"/>
                  <a:gd name="T29" fmla="*/ 16 h 108"/>
                  <a:gd name="T30" fmla="*/ 0 w 90"/>
                  <a:gd name="T31" fmla="*/ 93 h 108"/>
                  <a:gd name="T32" fmla="*/ 12 w 90"/>
                  <a:gd name="T33" fmla="*/ 104 h 108"/>
                  <a:gd name="T34" fmla="*/ 21 w 90"/>
                  <a:gd name="T35" fmla="*/ 108 h 108"/>
                  <a:gd name="T36" fmla="*/ 78 w 90"/>
                  <a:gd name="T37" fmla="*/ 108 h 108"/>
                  <a:gd name="T38" fmla="*/ 90 w 90"/>
                  <a:gd name="T39" fmla="*/ 95 h 108"/>
                  <a:gd name="T40" fmla="*/ 90 w 90"/>
                  <a:gd name="T41" fmla="*/ 66 h 108"/>
                  <a:gd name="T42" fmla="*/ 86 w 90"/>
                  <a:gd name="T43" fmla="*/ 70 h 108"/>
                  <a:gd name="T44" fmla="*/ 86 w 90"/>
                  <a:gd name="T45" fmla="*/ 95 h 108"/>
                  <a:gd name="T46" fmla="*/ 4 w 90"/>
                  <a:gd name="T47" fmla="*/ 93 h 108"/>
                  <a:gd name="T48" fmla="*/ 4 w 90"/>
                  <a:gd name="T49" fmla="*/ 16 h 108"/>
                  <a:gd name="T50" fmla="*/ 9 w 90"/>
                  <a:gd name="T51" fmla="*/ 9 h 108"/>
                  <a:gd name="T52" fmla="*/ 8 w 90"/>
                  <a:gd name="T53" fmla="*/ 12 h 108"/>
                  <a:gd name="T54" fmla="*/ 8 w 90"/>
                  <a:gd name="T55" fmla="*/ 95 h 108"/>
                  <a:gd name="T56" fmla="*/ 9 w 90"/>
                  <a:gd name="T57" fmla="*/ 100 h 108"/>
                  <a:gd name="T58" fmla="*/ 4 w 90"/>
                  <a:gd name="T59" fmla="*/ 9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08">
                    <a:moveTo>
                      <a:pt x="86" y="95"/>
                    </a:moveTo>
                    <a:cubicBezTo>
                      <a:pt x="86" y="100"/>
                      <a:pt x="82" y="104"/>
                      <a:pt x="78" y="104"/>
                    </a:cubicBezTo>
                    <a:cubicBezTo>
                      <a:pt x="21" y="104"/>
                      <a:pt x="21" y="104"/>
                      <a:pt x="21" y="104"/>
                    </a:cubicBezTo>
                    <a:cubicBezTo>
                      <a:pt x="16" y="104"/>
                      <a:pt x="12" y="100"/>
                      <a:pt x="12" y="95"/>
                    </a:cubicBezTo>
                    <a:cubicBezTo>
                      <a:pt x="12" y="12"/>
                      <a:pt x="12" y="12"/>
                      <a:pt x="12" y="12"/>
                    </a:cubicBezTo>
                    <a:cubicBezTo>
                      <a:pt x="12" y="8"/>
                      <a:pt x="16" y="4"/>
                      <a:pt x="21" y="4"/>
                    </a:cubicBezTo>
                    <a:cubicBezTo>
                      <a:pt x="78" y="4"/>
                      <a:pt x="78" y="4"/>
                      <a:pt x="78" y="4"/>
                    </a:cubicBezTo>
                    <a:cubicBezTo>
                      <a:pt x="82" y="4"/>
                      <a:pt x="86" y="8"/>
                      <a:pt x="86" y="12"/>
                    </a:cubicBezTo>
                    <a:cubicBezTo>
                      <a:pt x="86" y="31"/>
                      <a:pt x="86" y="31"/>
                      <a:pt x="86" y="31"/>
                    </a:cubicBezTo>
                    <a:cubicBezTo>
                      <a:pt x="90" y="27"/>
                      <a:pt x="90" y="27"/>
                      <a:pt x="90" y="27"/>
                    </a:cubicBezTo>
                    <a:cubicBezTo>
                      <a:pt x="90" y="12"/>
                      <a:pt x="90" y="12"/>
                      <a:pt x="90" y="12"/>
                    </a:cubicBezTo>
                    <a:cubicBezTo>
                      <a:pt x="90" y="5"/>
                      <a:pt x="85" y="0"/>
                      <a:pt x="78" y="0"/>
                    </a:cubicBezTo>
                    <a:cubicBezTo>
                      <a:pt x="21" y="0"/>
                      <a:pt x="21" y="0"/>
                      <a:pt x="21" y="0"/>
                    </a:cubicBezTo>
                    <a:cubicBezTo>
                      <a:pt x="17" y="0"/>
                      <a:pt x="13" y="2"/>
                      <a:pt x="11" y="4"/>
                    </a:cubicBezTo>
                    <a:cubicBezTo>
                      <a:pt x="5" y="5"/>
                      <a:pt x="0" y="10"/>
                      <a:pt x="0" y="16"/>
                    </a:cubicBezTo>
                    <a:cubicBezTo>
                      <a:pt x="0" y="93"/>
                      <a:pt x="0" y="93"/>
                      <a:pt x="0" y="93"/>
                    </a:cubicBezTo>
                    <a:cubicBezTo>
                      <a:pt x="0" y="99"/>
                      <a:pt x="5" y="104"/>
                      <a:pt x="12" y="104"/>
                    </a:cubicBezTo>
                    <a:cubicBezTo>
                      <a:pt x="14" y="107"/>
                      <a:pt x="17" y="108"/>
                      <a:pt x="21" y="108"/>
                    </a:cubicBezTo>
                    <a:cubicBezTo>
                      <a:pt x="78" y="108"/>
                      <a:pt x="78" y="108"/>
                      <a:pt x="78" y="108"/>
                    </a:cubicBezTo>
                    <a:cubicBezTo>
                      <a:pt x="85" y="108"/>
                      <a:pt x="90" y="102"/>
                      <a:pt x="90" y="95"/>
                    </a:cubicBezTo>
                    <a:cubicBezTo>
                      <a:pt x="90" y="66"/>
                      <a:pt x="90" y="66"/>
                      <a:pt x="90" y="66"/>
                    </a:cubicBezTo>
                    <a:cubicBezTo>
                      <a:pt x="86" y="70"/>
                      <a:pt x="86" y="70"/>
                      <a:pt x="86" y="70"/>
                    </a:cubicBezTo>
                    <a:lnTo>
                      <a:pt x="86" y="95"/>
                    </a:lnTo>
                    <a:close/>
                    <a:moveTo>
                      <a:pt x="4" y="93"/>
                    </a:moveTo>
                    <a:cubicBezTo>
                      <a:pt x="4" y="16"/>
                      <a:pt x="4" y="16"/>
                      <a:pt x="4" y="16"/>
                    </a:cubicBezTo>
                    <a:cubicBezTo>
                      <a:pt x="4" y="13"/>
                      <a:pt x="6" y="10"/>
                      <a:pt x="9" y="9"/>
                    </a:cubicBezTo>
                    <a:cubicBezTo>
                      <a:pt x="8" y="10"/>
                      <a:pt x="8" y="11"/>
                      <a:pt x="8" y="12"/>
                    </a:cubicBezTo>
                    <a:cubicBezTo>
                      <a:pt x="8" y="95"/>
                      <a:pt x="8" y="95"/>
                      <a:pt x="8" y="95"/>
                    </a:cubicBezTo>
                    <a:cubicBezTo>
                      <a:pt x="8" y="97"/>
                      <a:pt x="8" y="98"/>
                      <a:pt x="9" y="100"/>
                    </a:cubicBezTo>
                    <a:cubicBezTo>
                      <a:pt x="6" y="98"/>
                      <a:pt x="4" y="96"/>
                      <a:pt x="4" y="9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Rectangle 50"/>
              <p:cNvSpPr>
                <a:spLocks noChangeArrowheads="1"/>
              </p:cNvSpPr>
              <p:nvPr/>
            </p:nvSpPr>
            <p:spPr bwMode="auto">
              <a:xfrm>
                <a:off x="4683125" y="4513263"/>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Rectangle 51"/>
              <p:cNvSpPr>
                <a:spLocks noChangeArrowheads="1"/>
              </p:cNvSpPr>
              <p:nvPr/>
            </p:nvSpPr>
            <p:spPr bwMode="auto">
              <a:xfrm>
                <a:off x="4683125" y="4573588"/>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52"/>
              <p:cNvSpPr/>
              <p:nvPr/>
            </p:nvSpPr>
            <p:spPr bwMode="auto">
              <a:xfrm>
                <a:off x="4683125" y="4633913"/>
                <a:ext cx="152400" cy="11112"/>
              </a:xfrm>
              <a:custGeom>
                <a:avLst/>
                <a:gdLst>
                  <a:gd name="T0" fmla="*/ 0 w 96"/>
                  <a:gd name="T1" fmla="*/ 7 h 7"/>
                  <a:gd name="T2" fmla="*/ 92 w 96"/>
                  <a:gd name="T3" fmla="*/ 7 h 7"/>
                  <a:gd name="T4" fmla="*/ 96 w 96"/>
                  <a:gd name="T5" fmla="*/ 0 h 7"/>
                  <a:gd name="T6" fmla="*/ 0 w 96"/>
                  <a:gd name="T7" fmla="*/ 0 h 7"/>
                  <a:gd name="T8" fmla="*/ 0 w 96"/>
                  <a:gd name="T9" fmla="*/ 7 h 7"/>
                </a:gdLst>
                <a:ahLst/>
                <a:cxnLst>
                  <a:cxn ang="0">
                    <a:pos x="T0" y="T1"/>
                  </a:cxn>
                  <a:cxn ang="0">
                    <a:pos x="T2" y="T3"/>
                  </a:cxn>
                  <a:cxn ang="0">
                    <a:pos x="T4" y="T5"/>
                  </a:cxn>
                  <a:cxn ang="0">
                    <a:pos x="T6" y="T7"/>
                  </a:cxn>
                  <a:cxn ang="0">
                    <a:pos x="T8" y="T9"/>
                  </a:cxn>
                </a:cxnLst>
                <a:rect l="0" t="0" r="r" b="b"/>
                <a:pathLst>
                  <a:path w="96" h="7">
                    <a:moveTo>
                      <a:pt x="0" y="7"/>
                    </a:moveTo>
                    <a:lnTo>
                      <a:pt x="92" y="7"/>
                    </a:lnTo>
                    <a:lnTo>
                      <a:pt x="96" y="0"/>
                    </a:lnTo>
                    <a:lnTo>
                      <a:pt x="0"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Freeform 53"/>
              <p:cNvSpPr/>
              <p:nvPr/>
            </p:nvSpPr>
            <p:spPr bwMode="auto">
              <a:xfrm>
                <a:off x="4683125" y="4694238"/>
                <a:ext cx="119063" cy="11112"/>
              </a:xfrm>
              <a:custGeom>
                <a:avLst/>
                <a:gdLst>
                  <a:gd name="T0" fmla="*/ 0 w 75"/>
                  <a:gd name="T1" fmla="*/ 7 h 7"/>
                  <a:gd name="T2" fmla="*/ 75 w 75"/>
                  <a:gd name="T3" fmla="*/ 7 h 7"/>
                  <a:gd name="T4" fmla="*/ 75 w 75"/>
                  <a:gd name="T5" fmla="*/ 2 h 7"/>
                  <a:gd name="T6" fmla="*/ 75 w 75"/>
                  <a:gd name="T7" fmla="*/ 0 h 7"/>
                  <a:gd name="T8" fmla="*/ 0 w 75"/>
                  <a:gd name="T9" fmla="*/ 0 h 7"/>
                  <a:gd name="T10" fmla="*/ 0 w 75"/>
                  <a:gd name="T11" fmla="*/ 7 h 7"/>
                </a:gdLst>
                <a:ahLst/>
                <a:cxnLst>
                  <a:cxn ang="0">
                    <a:pos x="T0" y="T1"/>
                  </a:cxn>
                  <a:cxn ang="0">
                    <a:pos x="T2" y="T3"/>
                  </a:cxn>
                  <a:cxn ang="0">
                    <a:pos x="T4" y="T5"/>
                  </a:cxn>
                  <a:cxn ang="0">
                    <a:pos x="T6" y="T7"/>
                  </a:cxn>
                  <a:cxn ang="0">
                    <a:pos x="T8" y="T9"/>
                  </a:cxn>
                  <a:cxn ang="0">
                    <a:pos x="T10" y="T11"/>
                  </a:cxn>
                </a:cxnLst>
                <a:rect l="0" t="0" r="r" b="b"/>
                <a:pathLst>
                  <a:path w="75" h="7">
                    <a:moveTo>
                      <a:pt x="0" y="7"/>
                    </a:moveTo>
                    <a:lnTo>
                      <a:pt x="75" y="7"/>
                    </a:lnTo>
                    <a:lnTo>
                      <a:pt x="75" y="2"/>
                    </a:lnTo>
                    <a:lnTo>
                      <a:pt x="75" y="0"/>
                    </a:lnTo>
                    <a:lnTo>
                      <a:pt x="0"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Rectangle 54"/>
              <p:cNvSpPr>
                <a:spLocks noChangeArrowheads="1"/>
              </p:cNvSpPr>
              <p:nvPr/>
            </p:nvSpPr>
            <p:spPr bwMode="auto">
              <a:xfrm>
                <a:off x="4683125" y="4757738"/>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55"/>
              <p:cNvSpPr/>
              <p:nvPr/>
            </p:nvSpPr>
            <p:spPr bwMode="auto">
              <a:xfrm>
                <a:off x="4810125" y="4667250"/>
                <a:ext cx="66675" cy="68262"/>
              </a:xfrm>
              <a:custGeom>
                <a:avLst/>
                <a:gdLst>
                  <a:gd name="T0" fmla="*/ 9 w 42"/>
                  <a:gd name="T1" fmla="*/ 0 h 43"/>
                  <a:gd name="T2" fmla="*/ 5 w 42"/>
                  <a:gd name="T3" fmla="*/ 22 h 43"/>
                  <a:gd name="T4" fmla="*/ 0 w 42"/>
                  <a:gd name="T5" fmla="*/ 43 h 43"/>
                  <a:gd name="T6" fmla="*/ 21 w 42"/>
                  <a:gd name="T7" fmla="*/ 38 h 43"/>
                  <a:gd name="T8" fmla="*/ 42 w 42"/>
                  <a:gd name="T9" fmla="*/ 33 h 43"/>
                  <a:gd name="T10" fmla="*/ 26 w 42"/>
                  <a:gd name="T11" fmla="*/ 17 h 43"/>
                  <a:gd name="T12" fmla="*/ 9 w 4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9" y="0"/>
                    </a:moveTo>
                    <a:lnTo>
                      <a:pt x="5" y="22"/>
                    </a:lnTo>
                    <a:lnTo>
                      <a:pt x="0" y="43"/>
                    </a:lnTo>
                    <a:lnTo>
                      <a:pt x="21" y="38"/>
                    </a:lnTo>
                    <a:lnTo>
                      <a:pt x="42" y="33"/>
                    </a:lnTo>
                    <a:lnTo>
                      <a:pt x="26" y="17"/>
                    </a:lnTo>
                    <a:lnTo>
                      <a:pt x="9"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56"/>
              <p:cNvSpPr/>
              <p:nvPr/>
            </p:nvSpPr>
            <p:spPr bwMode="auto">
              <a:xfrm>
                <a:off x="4832350" y="4543425"/>
                <a:ext cx="123825" cy="123825"/>
              </a:xfrm>
              <a:custGeom>
                <a:avLst/>
                <a:gdLst>
                  <a:gd name="T0" fmla="*/ 0 w 78"/>
                  <a:gd name="T1" fmla="*/ 74 h 78"/>
                  <a:gd name="T2" fmla="*/ 5 w 78"/>
                  <a:gd name="T3" fmla="*/ 78 h 78"/>
                  <a:gd name="T4" fmla="*/ 78 w 78"/>
                  <a:gd name="T5" fmla="*/ 5 h 78"/>
                  <a:gd name="T6" fmla="*/ 73 w 78"/>
                  <a:gd name="T7" fmla="*/ 0 h 78"/>
                  <a:gd name="T8" fmla="*/ 0 w 78"/>
                  <a:gd name="T9" fmla="*/ 74 h 78"/>
                </a:gdLst>
                <a:ahLst/>
                <a:cxnLst>
                  <a:cxn ang="0">
                    <a:pos x="T0" y="T1"/>
                  </a:cxn>
                  <a:cxn ang="0">
                    <a:pos x="T2" y="T3"/>
                  </a:cxn>
                  <a:cxn ang="0">
                    <a:pos x="T4" y="T5"/>
                  </a:cxn>
                  <a:cxn ang="0">
                    <a:pos x="T6" y="T7"/>
                  </a:cxn>
                  <a:cxn ang="0">
                    <a:pos x="T8" y="T9"/>
                  </a:cxn>
                </a:cxnLst>
                <a:rect l="0" t="0" r="r" b="b"/>
                <a:pathLst>
                  <a:path w="78" h="78">
                    <a:moveTo>
                      <a:pt x="0" y="74"/>
                    </a:moveTo>
                    <a:lnTo>
                      <a:pt x="5" y="78"/>
                    </a:lnTo>
                    <a:lnTo>
                      <a:pt x="78" y="5"/>
                    </a:lnTo>
                    <a:lnTo>
                      <a:pt x="73" y="0"/>
                    </a:lnTo>
                    <a:lnTo>
                      <a:pt x="0" y="7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57"/>
              <p:cNvSpPr/>
              <p:nvPr/>
            </p:nvSpPr>
            <p:spPr bwMode="auto">
              <a:xfrm>
                <a:off x="4876800" y="4589463"/>
                <a:ext cx="123825" cy="123825"/>
              </a:xfrm>
              <a:custGeom>
                <a:avLst/>
                <a:gdLst>
                  <a:gd name="T0" fmla="*/ 0 w 78"/>
                  <a:gd name="T1" fmla="*/ 73 h 78"/>
                  <a:gd name="T2" fmla="*/ 5 w 78"/>
                  <a:gd name="T3" fmla="*/ 78 h 78"/>
                  <a:gd name="T4" fmla="*/ 78 w 78"/>
                  <a:gd name="T5" fmla="*/ 4 h 78"/>
                  <a:gd name="T6" fmla="*/ 74 w 78"/>
                  <a:gd name="T7" fmla="*/ 0 h 78"/>
                  <a:gd name="T8" fmla="*/ 0 w 78"/>
                  <a:gd name="T9" fmla="*/ 73 h 78"/>
                </a:gdLst>
                <a:ahLst/>
                <a:cxnLst>
                  <a:cxn ang="0">
                    <a:pos x="T0" y="T1"/>
                  </a:cxn>
                  <a:cxn ang="0">
                    <a:pos x="T2" y="T3"/>
                  </a:cxn>
                  <a:cxn ang="0">
                    <a:pos x="T4" y="T5"/>
                  </a:cxn>
                  <a:cxn ang="0">
                    <a:pos x="T6" y="T7"/>
                  </a:cxn>
                  <a:cxn ang="0">
                    <a:pos x="T8" y="T9"/>
                  </a:cxn>
                </a:cxnLst>
                <a:rect l="0" t="0" r="r" b="b"/>
                <a:pathLst>
                  <a:path w="78" h="78">
                    <a:moveTo>
                      <a:pt x="0" y="73"/>
                    </a:moveTo>
                    <a:lnTo>
                      <a:pt x="5" y="78"/>
                    </a:lnTo>
                    <a:lnTo>
                      <a:pt x="78" y="4"/>
                    </a:lnTo>
                    <a:lnTo>
                      <a:pt x="74" y="0"/>
                    </a:lnTo>
                    <a:lnTo>
                      <a:pt x="0" y="7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58"/>
              <p:cNvSpPr/>
              <p:nvPr/>
            </p:nvSpPr>
            <p:spPr bwMode="auto">
              <a:xfrm>
                <a:off x="4846638" y="4559300"/>
                <a:ext cx="136525" cy="134937"/>
              </a:xfrm>
              <a:custGeom>
                <a:avLst/>
                <a:gdLst>
                  <a:gd name="T0" fmla="*/ 76 w 86"/>
                  <a:gd name="T1" fmla="*/ 0 h 85"/>
                  <a:gd name="T2" fmla="*/ 0 w 86"/>
                  <a:gd name="T3" fmla="*/ 75 h 85"/>
                  <a:gd name="T4" fmla="*/ 12 w 86"/>
                  <a:gd name="T5" fmla="*/ 85 h 85"/>
                  <a:gd name="T6" fmla="*/ 86 w 86"/>
                  <a:gd name="T7" fmla="*/ 12 h 85"/>
                  <a:gd name="T8" fmla="*/ 76 w 86"/>
                  <a:gd name="T9" fmla="*/ 0 h 85"/>
                </a:gdLst>
                <a:ahLst/>
                <a:cxnLst>
                  <a:cxn ang="0">
                    <a:pos x="T0" y="T1"/>
                  </a:cxn>
                  <a:cxn ang="0">
                    <a:pos x="T2" y="T3"/>
                  </a:cxn>
                  <a:cxn ang="0">
                    <a:pos x="T4" y="T5"/>
                  </a:cxn>
                  <a:cxn ang="0">
                    <a:pos x="T6" y="T7"/>
                  </a:cxn>
                  <a:cxn ang="0">
                    <a:pos x="T8" y="T9"/>
                  </a:cxn>
                </a:cxnLst>
                <a:rect l="0" t="0" r="r" b="b"/>
                <a:pathLst>
                  <a:path w="86" h="85">
                    <a:moveTo>
                      <a:pt x="76" y="0"/>
                    </a:moveTo>
                    <a:lnTo>
                      <a:pt x="0" y="75"/>
                    </a:lnTo>
                    <a:lnTo>
                      <a:pt x="12" y="85"/>
                    </a:lnTo>
                    <a:lnTo>
                      <a:pt x="86" y="12"/>
                    </a:lnTo>
                    <a:lnTo>
                      <a:pt x="76"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59"/>
              <p:cNvSpPr/>
              <p:nvPr/>
            </p:nvSpPr>
            <p:spPr bwMode="auto">
              <a:xfrm>
                <a:off x="4953000" y="4529138"/>
                <a:ext cx="63500" cy="63500"/>
              </a:xfrm>
              <a:custGeom>
                <a:avLst/>
                <a:gdLst>
                  <a:gd name="T0" fmla="*/ 0 w 40"/>
                  <a:gd name="T1" fmla="*/ 7 h 40"/>
                  <a:gd name="T2" fmla="*/ 33 w 40"/>
                  <a:gd name="T3" fmla="*/ 40 h 40"/>
                  <a:gd name="T4" fmla="*/ 40 w 40"/>
                  <a:gd name="T5" fmla="*/ 33 h 40"/>
                  <a:gd name="T6" fmla="*/ 7 w 40"/>
                  <a:gd name="T7" fmla="*/ 0 h 40"/>
                  <a:gd name="T8" fmla="*/ 0 w 40"/>
                  <a:gd name="T9" fmla="*/ 7 h 40"/>
                </a:gdLst>
                <a:ahLst/>
                <a:cxnLst>
                  <a:cxn ang="0">
                    <a:pos x="T0" y="T1"/>
                  </a:cxn>
                  <a:cxn ang="0">
                    <a:pos x="T2" y="T3"/>
                  </a:cxn>
                  <a:cxn ang="0">
                    <a:pos x="T4" y="T5"/>
                  </a:cxn>
                  <a:cxn ang="0">
                    <a:pos x="T6" y="T7"/>
                  </a:cxn>
                  <a:cxn ang="0">
                    <a:pos x="T8" y="T9"/>
                  </a:cxn>
                </a:cxnLst>
                <a:rect l="0" t="0" r="r" b="b"/>
                <a:pathLst>
                  <a:path w="40" h="40">
                    <a:moveTo>
                      <a:pt x="0" y="7"/>
                    </a:moveTo>
                    <a:lnTo>
                      <a:pt x="33" y="40"/>
                    </a:lnTo>
                    <a:lnTo>
                      <a:pt x="40" y="33"/>
                    </a:lnTo>
                    <a:lnTo>
                      <a:pt x="7"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60"/>
              <p:cNvSpPr/>
              <p:nvPr/>
            </p:nvSpPr>
            <p:spPr bwMode="auto">
              <a:xfrm>
                <a:off x="4964113" y="4495800"/>
                <a:ext cx="85725" cy="85725"/>
              </a:xfrm>
              <a:custGeom>
                <a:avLst/>
                <a:gdLst>
                  <a:gd name="T0" fmla="*/ 20 w 23"/>
                  <a:gd name="T1" fmla="*/ 8 h 23"/>
                  <a:gd name="T2" fmla="*/ 15 w 23"/>
                  <a:gd name="T3" fmla="*/ 3 h 23"/>
                  <a:gd name="T4" fmla="*/ 6 w 23"/>
                  <a:gd name="T5" fmla="*/ 3 h 23"/>
                  <a:gd name="T6" fmla="*/ 0 w 23"/>
                  <a:gd name="T7" fmla="*/ 8 h 23"/>
                  <a:gd name="T8" fmla="*/ 15 w 23"/>
                  <a:gd name="T9" fmla="*/ 23 h 23"/>
                  <a:gd name="T10" fmla="*/ 20 w 23"/>
                  <a:gd name="T11" fmla="*/ 17 h 23"/>
                  <a:gd name="T12" fmla="*/ 20 w 23"/>
                  <a:gd name="T13" fmla="*/ 8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0" y="8"/>
                    </a:moveTo>
                    <a:cubicBezTo>
                      <a:pt x="15" y="3"/>
                      <a:pt x="15" y="3"/>
                      <a:pt x="15" y="3"/>
                    </a:cubicBezTo>
                    <a:cubicBezTo>
                      <a:pt x="12" y="0"/>
                      <a:pt x="8" y="0"/>
                      <a:pt x="6" y="3"/>
                    </a:cubicBezTo>
                    <a:cubicBezTo>
                      <a:pt x="0" y="8"/>
                      <a:pt x="0" y="8"/>
                      <a:pt x="0" y="8"/>
                    </a:cubicBezTo>
                    <a:cubicBezTo>
                      <a:pt x="15" y="23"/>
                      <a:pt x="15" y="23"/>
                      <a:pt x="15" y="23"/>
                    </a:cubicBezTo>
                    <a:cubicBezTo>
                      <a:pt x="20" y="17"/>
                      <a:pt x="20" y="17"/>
                      <a:pt x="20" y="17"/>
                    </a:cubicBezTo>
                    <a:cubicBezTo>
                      <a:pt x="23" y="15"/>
                      <a:pt x="23" y="11"/>
                      <a:pt x="20" y="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60" name="文本框 159"/>
            <p:cNvSpPr txBox="1"/>
            <p:nvPr/>
          </p:nvSpPr>
          <p:spPr>
            <a:xfrm>
              <a:off x="507812" y="1018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ym typeface="+mn-lt"/>
                </a:rPr>
                <a:t>方法帮</a:t>
              </a:r>
            </a:p>
          </p:txBody>
        </p:sp>
      </p:grpSp>
      <p:sp>
        <p:nvSpPr>
          <p:cNvPr id="4" name="矩形 3"/>
          <p:cNvSpPr/>
          <p:nvPr/>
        </p:nvSpPr>
        <p:spPr>
          <a:xfrm>
            <a:off x="1689101" y="-1"/>
            <a:ext cx="10502899" cy="7420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708507" y="181416"/>
            <a:ext cx="3873500" cy="1198880"/>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a:p>
            <a:pPr algn="ctr">
              <a:spcAft>
                <a:spcPts val="0"/>
              </a:spcAft>
            </a:pPr>
            <a:endParaRPr lang="zh-CN" altLang="en-US" sz="2400" dirty="0">
              <a:solidFill>
                <a:schemeClr val="bg1"/>
              </a:solidFill>
              <a:cs typeface="+mn-ea"/>
              <a:sym typeface="+mn-lt"/>
            </a:endParaRPr>
          </a:p>
          <a:p>
            <a:pPr algn="ctr">
              <a:spcAft>
                <a:spcPts val="0"/>
              </a:spcAft>
            </a:pPr>
            <a:endParaRPr lang="zh-CN" altLang="en-US" sz="2400" dirty="0">
              <a:solidFill>
                <a:schemeClr val="bg1"/>
              </a:solidFill>
              <a:cs typeface="+mn-ea"/>
              <a:sym typeface="+mn-lt"/>
            </a:endParaRPr>
          </a:p>
        </p:txBody>
      </p:sp>
      <p:sp>
        <p:nvSpPr>
          <p:cNvPr id="24" name="矩形 23"/>
          <p:cNvSpPr/>
          <p:nvPr/>
        </p:nvSpPr>
        <p:spPr>
          <a:xfrm>
            <a:off x="174982" y="3101759"/>
            <a:ext cx="325398" cy="1783715"/>
          </a:xfrm>
          <a:prstGeom prst="rect">
            <a:avLst/>
          </a:prstGeom>
        </p:spPr>
        <p:txBody>
          <a:bodyPr wrap="square">
            <a:spAutoFit/>
          </a:bodyPr>
          <a:lstStyle/>
          <a:p>
            <a:pPr>
              <a:lnSpc>
                <a:spcPct val="125000"/>
              </a:lnSpc>
            </a:pPr>
            <a:r>
              <a:rPr lang="zh-CN" altLang="en-US"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思路分析</a:t>
            </a:r>
          </a:p>
        </p:txBody>
      </p:sp>
      <p:sp>
        <p:nvSpPr>
          <p:cNvPr id="5" name="文本框 4"/>
          <p:cNvSpPr txBox="1"/>
          <p:nvPr/>
        </p:nvSpPr>
        <p:spPr>
          <a:xfrm>
            <a:off x="906780" y="1380490"/>
            <a:ext cx="6932295" cy="429895"/>
          </a:xfrm>
          <a:prstGeom prst="rect">
            <a:avLst/>
          </a:prstGeom>
          <a:noFill/>
          <a:ln w="9525">
            <a:noFill/>
          </a:ln>
        </p:spPr>
        <p:txBody>
          <a:bodyPr wrap="square">
            <a:spAutoFit/>
          </a:bodyPr>
          <a:lstStyle/>
          <a:p>
            <a:pPr indent="0"/>
            <a:r>
              <a:rPr sz="2200" b="0">
                <a:solidFill>
                  <a:srgbClr val="000000"/>
                </a:solidFill>
                <a:latin typeface="宋体" panose="02010600030101010101" pitchFamily="2" charset="-122"/>
                <a:ea typeface="宋体" panose="02010600030101010101" pitchFamily="2" charset="-122"/>
                <a:cs typeface="宋体" panose="02010600030101010101" pitchFamily="2" charset="-122"/>
              </a:rPr>
              <a:t>第(1)问属于原因类设问,思路分析如下:</a:t>
            </a:r>
          </a:p>
        </p:txBody>
      </p:sp>
      <p:pic>
        <p:nvPicPr>
          <p:cNvPr id="6" name="图片 5" descr="70KAJ~2ZT_){9L_ZJY~G@Y9"/>
          <p:cNvPicPr>
            <a:picLocks noChangeAspect="1"/>
          </p:cNvPicPr>
          <p:nvPr/>
        </p:nvPicPr>
        <p:blipFill>
          <a:blip r:embed="rId3" cstate="print"/>
          <a:stretch>
            <a:fillRect/>
          </a:stretch>
        </p:blipFill>
        <p:spPr>
          <a:xfrm>
            <a:off x="599440" y="2011045"/>
            <a:ext cx="11457305" cy="3966210"/>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2000" fill="hold">
                                          <p:stCondLst>
                                            <p:cond delay="0"/>
                                          </p:stCondLst>
                                        </p:cTn>
                                        <p:tgtEl>
                                          <p:spTgt spid="5">
                                            <p:txEl>
                                              <p:pRg st="0" end="0"/>
                                            </p:txEl>
                                          </p:spTgt>
                                        </p:tgtEl>
                                        <p:attrNameLst>
                                          <p:attrName>style.visibility</p:attrName>
                                        </p:attrNameLst>
                                      </p:cBhvr>
                                      <p:to>
                                        <p:strVal val="visible"/>
                                      </p:to>
                                    </p:set>
                                    <p:animEffect transition="in" filter="wipe(left)">
                                      <p:cBhvr>
                                        <p:cTn id="12"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六边形 23"/>
          <p:cNvSpPr/>
          <p:nvPr/>
        </p:nvSpPr>
        <p:spPr>
          <a:xfrm rot="20626345">
            <a:off x="7822289" y="2662419"/>
            <a:ext cx="4518620" cy="3895362"/>
          </a:xfrm>
          <a:prstGeom prst="hexagon">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TextBox 58"/>
          <p:cNvSpPr txBox="1"/>
          <p:nvPr/>
        </p:nvSpPr>
        <p:spPr>
          <a:xfrm>
            <a:off x="5377507" y="1115452"/>
            <a:ext cx="1476879" cy="369332"/>
          </a:xfrm>
          <a:prstGeom prst="rect">
            <a:avLst/>
          </a:prstGeom>
          <a:noFill/>
        </p:spPr>
        <p:txBody>
          <a:bodyPr wrap="none" rtlCol="0">
            <a:spAutoFit/>
          </a:bodyPr>
          <a:lstStyle/>
          <a:p>
            <a:r>
              <a:rPr lang="en-US" altLang="zh-CN" b="1" dirty="0">
                <a:solidFill>
                  <a:schemeClr val="accent1"/>
                </a:solidFill>
                <a:cs typeface="+mn-ea"/>
                <a:sym typeface="+mn-lt"/>
              </a:rPr>
              <a:t>CONTENTS</a:t>
            </a:r>
            <a:endParaRPr lang="zh-CN" altLang="en-US" b="1" dirty="0">
              <a:solidFill>
                <a:schemeClr val="accent1"/>
              </a:solidFill>
              <a:cs typeface="+mn-ea"/>
              <a:sym typeface="+mn-lt"/>
            </a:endParaRPr>
          </a:p>
        </p:txBody>
      </p:sp>
      <p:sp>
        <p:nvSpPr>
          <p:cNvPr id="28" name="Freeform 5"/>
          <p:cNvSpPr/>
          <p:nvPr/>
        </p:nvSpPr>
        <p:spPr bwMode="auto">
          <a:xfrm>
            <a:off x="4832905" y="0"/>
            <a:ext cx="2529366" cy="1070672"/>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chemeClr val="accent1"/>
          </a:solidFill>
          <a:ln w="9525" cap="flat">
            <a:noFill/>
            <a:prstDash val="solid"/>
            <a:miter lim="800000"/>
          </a:ln>
        </p:spPr>
        <p:txBody>
          <a:bodyPr vert="horz" wrap="square" lIns="91440" tIns="45720" rIns="91440" bIns="45720" numCol="1" anchor="t" anchorCtr="0" compatLnSpc="1"/>
          <a:lstStyle/>
          <a:p>
            <a:endParaRPr lang="zh-CN" altLang="en-US">
              <a:solidFill>
                <a:srgbClr val="178AA1"/>
              </a:solidFill>
              <a:cs typeface="+mn-ea"/>
              <a:sym typeface="+mn-lt"/>
            </a:endParaRPr>
          </a:p>
        </p:txBody>
      </p:sp>
      <p:sp>
        <p:nvSpPr>
          <p:cNvPr id="29" name="TextBox 60"/>
          <p:cNvSpPr txBox="1"/>
          <p:nvPr/>
        </p:nvSpPr>
        <p:spPr>
          <a:xfrm>
            <a:off x="5340497" y="260648"/>
            <a:ext cx="1481496" cy="769441"/>
          </a:xfrm>
          <a:prstGeom prst="rect">
            <a:avLst/>
          </a:prstGeom>
          <a:noFill/>
        </p:spPr>
        <p:txBody>
          <a:bodyPr wrap="none" rtlCol="0">
            <a:spAutoFit/>
          </a:bodyPr>
          <a:lstStyle/>
          <a:p>
            <a:pPr algn="ctr"/>
            <a:r>
              <a:rPr lang="zh-CN" altLang="en-US" sz="4400" b="1" dirty="0">
                <a:solidFill>
                  <a:schemeClr val="bg1"/>
                </a:solidFill>
                <a:cs typeface="+mn-ea"/>
                <a:sym typeface="+mn-lt"/>
              </a:rPr>
              <a:t>目 录</a:t>
            </a:r>
          </a:p>
        </p:txBody>
      </p:sp>
      <p:sp>
        <p:nvSpPr>
          <p:cNvPr id="92" name="Freeform 5"/>
          <p:cNvSpPr/>
          <p:nvPr/>
        </p:nvSpPr>
        <p:spPr bwMode="auto">
          <a:xfrm>
            <a:off x="8290075" y="2646453"/>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93" name="矩形 92"/>
          <p:cNvSpPr/>
          <p:nvPr/>
        </p:nvSpPr>
        <p:spPr>
          <a:xfrm>
            <a:off x="8323136" y="3976166"/>
            <a:ext cx="1261884" cy="1264449"/>
          </a:xfrm>
          <a:prstGeom prst="rect">
            <a:avLst/>
          </a:prstGeom>
        </p:spPr>
        <p:txBody>
          <a:bodyPr wrap="none">
            <a:spAutoFit/>
          </a:bodyPr>
          <a:lstStyle/>
          <a:p>
            <a:pPr algn="ctr">
              <a:lnSpc>
                <a:spcPct val="150000"/>
              </a:lnSpc>
              <a:spcAft>
                <a:spcPts val="0"/>
              </a:spcAft>
              <a:defRPr/>
            </a:pPr>
            <a:r>
              <a:rPr lang="en-US" altLang="zh-CN" sz="2000" kern="100" dirty="0">
                <a:solidFill>
                  <a:schemeClr val="accent3"/>
                </a:solidFill>
                <a:cs typeface="+mn-ea"/>
                <a:sym typeface="+mn-lt"/>
              </a:rPr>
              <a:t>PART 04</a:t>
            </a:r>
          </a:p>
          <a:p>
            <a:pPr algn="ctr">
              <a:lnSpc>
                <a:spcPct val="150000"/>
              </a:lnSpc>
              <a:spcBef>
                <a:spcPts val="500"/>
              </a:spcBef>
              <a:spcAft>
                <a:spcPts val="0"/>
              </a:spcAft>
              <a:defRPr/>
            </a:pPr>
            <a:r>
              <a:rPr lang="zh-CN" altLang="en-US" sz="2800" b="1" kern="100" dirty="0">
                <a:solidFill>
                  <a:schemeClr val="accent3"/>
                </a:solidFill>
                <a:cs typeface="+mn-ea"/>
                <a:sym typeface="+mn-lt"/>
              </a:rPr>
              <a:t>真题帮</a:t>
            </a:r>
            <a:endParaRPr lang="en-US" altLang="zh-CN" sz="2800" b="1" kern="100" dirty="0">
              <a:solidFill>
                <a:schemeClr val="accent3"/>
              </a:solidFill>
              <a:cs typeface="+mn-ea"/>
              <a:sym typeface="+mn-lt"/>
            </a:endParaRPr>
          </a:p>
        </p:txBody>
      </p:sp>
      <p:grpSp>
        <p:nvGrpSpPr>
          <p:cNvPr id="94" name="组合 93"/>
          <p:cNvGrpSpPr/>
          <p:nvPr/>
        </p:nvGrpSpPr>
        <p:grpSpPr>
          <a:xfrm>
            <a:off x="6432526" y="2657883"/>
            <a:ext cx="1354681" cy="2594162"/>
            <a:chOff x="2526600" y="2646453"/>
            <a:chExt cx="1354681" cy="2594162"/>
          </a:xfrm>
        </p:grpSpPr>
        <p:sp>
          <p:nvSpPr>
            <p:cNvPr id="95" name="Freeform 5"/>
            <p:cNvSpPr/>
            <p:nvPr/>
          </p:nvSpPr>
          <p:spPr bwMode="auto">
            <a:xfrm>
              <a:off x="2553275" y="2646453"/>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96" name="矩形 95"/>
            <p:cNvSpPr/>
            <p:nvPr/>
          </p:nvSpPr>
          <p:spPr>
            <a:xfrm>
              <a:off x="2526600" y="3976166"/>
              <a:ext cx="1261884" cy="1264449"/>
            </a:xfrm>
            <a:prstGeom prst="rect">
              <a:avLst/>
            </a:prstGeom>
          </p:spPr>
          <p:txBody>
            <a:bodyPr wrap="none">
              <a:spAutoFit/>
            </a:bodyPr>
            <a:lstStyle/>
            <a:p>
              <a:pPr algn="ctr">
                <a:lnSpc>
                  <a:spcPct val="150000"/>
                </a:lnSpc>
                <a:spcAft>
                  <a:spcPts val="0"/>
                </a:spcAft>
                <a:defRPr/>
              </a:pPr>
              <a:r>
                <a:rPr lang="en-US" altLang="zh-CN" sz="2000" kern="100" dirty="0">
                  <a:solidFill>
                    <a:schemeClr val="accent2"/>
                  </a:solidFill>
                  <a:cs typeface="+mn-ea"/>
                  <a:sym typeface="+mn-lt"/>
                </a:rPr>
                <a:t>PART 03</a:t>
              </a:r>
            </a:p>
            <a:p>
              <a:pPr algn="ctr">
                <a:lnSpc>
                  <a:spcPct val="150000"/>
                </a:lnSpc>
                <a:spcBef>
                  <a:spcPts val="500"/>
                </a:spcBef>
                <a:spcAft>
                  <a:spcPts val="0"/>
                </a:spcAft>
                <a:defRPr/>
              </a:pPr>
              <a:r>
                <a:rPr lang="zh-CN" altLang="en-US" sz="2800" b="1" kern="100" dirty="0">
                  <a:solidFill>
                    <a:schemeClr val="accent2"/>
                  </a:solidFill>
                  <a:cs typeface="+mn-ea"/>
                  <a:sym typeface="+mn-lt"/>
                </a:rPr>
                <a:t>方法帮</a:t>
              </a:r>
              <a:endParaRPr lang="en-US" altLang="zh-CN" sz="2800" b="1" kern="100" dirty="0">
                <a:solidFill>
                  <a:schemeClr val="accent2"/>
                </a:solidFill>
                <a:cs typeface="+mn-ea"/>
                <a:sym typeface="+mn-lt"/>
              </a:endParaRPr>
            </a:p>
          </p:txBody>
        </p:sp>
      </p:grpSp>
      <p:sp>
        <p:nvSpPr>
          <p:cNvPr id="101" name="teacher-on-biology-class_43821"/>
          <p:cNvSpPr>
            <a:spLocks noChangeAspect="1"/>
          </p:cNvSpPr>
          <p:nvPr/>
        </p:nvSpPr>
        <p:spPr bwMode="auto">
          <a:xfrm>
            <a:off x="8649236" y="2949533"/>
            <a:ext cx="609684" cy="591188"/>
          </a:xfrm>
          <a:custGeom>
            <a:avLst/>
            <a:gdLst>
              <a:gd name="connsiteX0" fmla="*/ 238173 w 598650"/>
              <a:gd name="connsiteY0" fmla="*/ 288290 h 580488"/>
              <a:gd name="connsiteX1" fmla="*/ 335879 w 598650"/>
              <a:gd name="connsiteY1" fmla="*/ 288290 h 580488"/>
              <a:gd name="connsiteX2" fmla="*/ 335879 w 598650"/>
              <a:gd name="connsiteY2" fmla="*/ 294037 h 580488"/>
              <a:gd name="connsiteX3" fmla="*/ 238173 w 598650"/>
              <a:gd name="connsiteY3" fmla="*/ 294037 h 580488"/>
              <a:gd name="connsiteX4" fmla="*/ 453585 w 598650"/>
              <a:gd name="connsiteY4" fmla="*/ 282542 h 580488"/>
              <a:gd name="connsiteX5" fmla="*/ 549682 w 598650"/>
              <a:gd name="connsiteY5" fmla="*/ 282542 h 580488"/>
              <a:gd name="connsiteX6" fmla="*/ 549682 w 598650"/>
              <a:gd name="connsiteY6" fmla="*/ 318406 h 580488"/>
              <a:gd name="connsiteX7" fmla="*/ 453585 w 598650"/>
              <a:gd name="connsiteY7" fmla="*/ 318406 h 580488"/>
              <a:gd name="connsiteX8" fmla="*/ 430596 w 598650"/>
              <a:gd name="connsiteY8" fmla="*/ 169204 h 580488"/>
              <a:gd name="connsiteX9" fmla="*/ 528302 w 598650"/>
              <a:gd name="connsiteY9" fmla="*/ 169204 h 580488"/>
              <a:gd name="connsiteX10" fmla="*/ 528302 w 598650"/>
              <a:gd name="connsiteY10" fmla="*/ 174951 h 580488"/>
              <a:gd name="connsiteX11" fmla="*/ 430596 w 598650"/>
              <a:gd name="connsiteY11" fmla="*/ 174951 h 580488"/>
              <a:gd name="connsiteX12" fmla="*/ 278425 w 598650"/>
              <a:gd name="connsiteY12" fmla="*/ 159088 h 580488"/>
              <a:gd name="connsiteX13" fmla="*/ 295647 w 598650"/>
              <a:gd name="connsiteY13" fmla="*/ 192054 h 580488"/>
              <a:gd name="connsiteX14" fmla="*/ 169351 w 598650"/>
              <a:gd name="connsiteY14" fmla="*/ 256554 h 580488"/>
              <a:gd name="connsiteX15" fmla="*/ 162175 w 598650"/>
              <a:gd name="connsiteY15" fmla="*/ 388422 h 580488"/>
              <a:gd name="connsiteX16" fmla="*/ 157870 w 598650"/>
              <a:gd name="connsiteY16" fmla="*/ 388422 h 580488"/>
              <a:gd name="connsiteX17" fmla="*/ 157870 w 598650"/>
              <a:gd name="connsiteY17" fmla="*/ 405622 h 580488"/>
              <a:gd name="connsiteX18" fmla="*/ 157870 w 598650"/>
              <a:gd name="connsiteY18" fmla="*/ 417088 h 580488"/>
              <a:gd name="connsiteX19" fmla="*/ 157870 w 598650"/>
              <a:gd name="connsiteY19" fmla="*/ 547522 h 580488"/>
              <a:gd name="connsiteX20" fmla="*/ 162175 w 598650"/>
              <a:gd name="connsiteY20" fmla="*/ 547522 h 580488"/>
              <a:gd name="connsiteX21" fmla="*/ 192314 w 598650"/>
              <a:gd name="connsiteY21" fmla="*/ 553255 h 580488"/>
              <a:gd name="connsiteX22" fmla="*/ 192314 w 598650"/>
              <a:gd name="connsiteY22" fmla="*/ 580488 h 580488"/>
              <a:gd name="connsiteX23" fmla="*/ 166481 w 598650"/>
              <a:gd name="connsiteY23" fmla="*/ 580488 h 580488"/>
              <a:gd name="connsiteX24" fmla="*/ 137777 w 598650"/>
              <a:gd name="connsiteY24" fmla="*/ 576188 h 580488"/>
              <a:gd name="connsiteX25" fmla="*/ 137777 w 598650"/>
              <a:gd name="connsiteY25" fmla="*/ 580488 h 580488"/>
              <a:gd name="connsiteX26" fmla="*/ 104768 w 598650"/>
              <a:gd name="connsiteY26" fmla="*/ 580488 h 580488"/>
              <a:gd name="connsiteX27" fmla="*/ 104768 w 598650"/>
              <a:gd name="connsiteY27" fmla="*/ 550388 h 580488"/>
              <a:gd name="connsiteX28" fmla="*/ 104768 w 598650"/>
              <a:gd name="connsiteY28" fmla="*/ 547522 h 580488"/>
              <a:gd name="connsiteX29" fmla="*/ 104768 w 598650"/>
              <a:gd name="connsiteY29" fmla="*/ 417088 h 580488"/>
              <a:gd name="connsiteX30" fmla="*/ 86111 w 598650"/>
              <a:gd name="connsiteY30" fmla="*/ 417088 h 580488"/>
              <a:gd name="connsiteX31" fmla="*/ 86111 w 598650"/>
              <a:gd name="connsiteY31" fmla="*/ 547522 h 580488"/>
              <a:gd name="connsiteX32" fmla="*/ 86111 w 598650"/>
              <a:gd name="connsiteY32" fmla="*/ 550388 h 580488"/>
              <a:gd name="connsiteX33" fmla="*/ 86111 w 598650"/>
              <a:gd name="connsiteY33" fmla="*/ 580488 h 580488"/>
              <a:gd name="connsiteX34" fmla="*/ 54537 w 598650"/>
              <a:gd name="connsiteY34" fmla="*/ 580488 h 580488"/>
              <a:gd name="connsiteX35" fmla="*/ 54537 w 598650"/>
              <a:gd name="connsiteY35" fmla="*/ 576188 h 580488"/>
              <a:gd name="connsiteX36" fmla="*/ 24398 w 598650"/>
              <a:gd name="connsiteY36" fmla="*/ 580488 h 580488"/>
              <a:gd name="connsiteX37" fmla="*/ 0 w 598650"/>
              <a:gd name="connsiteY37" fmla="*/ 580488 h 580488"/>
              <a:gd name="connsiteX38" fmla="*/ 0 w 598650"/>
              <a:gd name="connsiteY38" fmla="*/ 553255 h 580488"/>
              <a:gd name="connsiteX39" fmla="*/ 28703 w 598650"/>
              <a:gd name="connsiteY39" fmla="*/ 547522 h 580488"/>
              <a:gd name="connsiteX40" fmla="*/ 34444 w 598650"/>
              <a:gd name="connsiteY40" fmla="*/ 547522 h 580488"/>
              <a:gd name="connsiteX41" fmla="*/ 34444 w 598650"/>
              <a:gd name="connsiteY41" fmla="*/ 417088 h 580488"/>
              <a:gd name="connsiteX42" fmla="*/ 34444 w 598650"/>
              <a:gd name="connsiteY42" fmla="*/ 405622 h 580488"/>
              <a:gd name="connsiteX43" fmla="*/ 34444 w 598650"/>
              <a:gd name="connsiteY43" fmla="*/ 388422 h 580488"/>
              <a:gd name="connsiteX44" fmla="*/ 30139 w 598650"/>
              <a:gd name="connsiteY44" fmla="*/ 388422 h 580488"/>
              <a:gd name="connsiteX45" fmla="*/ 28703 w 598650"/>
              <a:gd name="connsiteY45" fmla="*/ 361188 h 580488"/>
              <a:gd name="connsiteX46" fmla="*/ 4305 w 598650"/>
              <a:gd name="connsiteY46" fmla="*/ 361188 h 580488"/>
              <a:gd name="connsiteX47" fmla="*/ 7176 w 598650"/>
              <a:gd name="connsiteY47" fmla="*/ 230754 h 580488"/>
              <a:gd name="connsiteX48" fmla="*/ 67453 w 598650"/>
              <a:gd name="connsiteY48" fmla="*/ 219288 h 580488"/>
              <a:gd name="connsiteX49" fmla="*/ 94722 w 598650"/>
              <a:gd name="connsiteY49" fmla="*/ 250821 h 580488"/>
              <a:gd name="connsiteX50" fmla="*/ 121990 w 598650"/>
              <a:gd name="connsiteY50" fmla="*/ 219288 h 580488"/>
              <a:gd name="connsiteX51" fmla="*/ 163610 w 598650"/>
              <a:gd name="connsiteY51" fmla="*/ 219288 h 580488"/>
              <a:gd name="connsiteX52" fmla="*/ 206677 w 598650"/>
              <a:gd name="connsiteY52" fmla="*/ 93338 h 580488"/>
              <a:gd name="connsiteX53" fmla="*/ 304383 w 598650"/>
              <a:gd name="connsiteY53" fmla="*/ 93338 h 580488"/>
              <a:gd name="connsiteX54" fmla="*/ 304383 w 598650"/>
              <a:gd name="connsiteY54" fmla="*/ 99085 h 580488"/>
              <a:gd name="connsiteX55" fmla="*/ 206677 w 598650"/>
              <a:gd name="connsiteY55" fmla="*/ 99085 h 580488"/>
              <a:gd name="connsiteX56" fmla="*/ 94832 w 598650"/>
              <a:gd name="connsiteY56" fmla="*/ 61612 h 580488"/>
              <a:gd name="connsiteX57" fmla="*/ 168054 w 598650"/>
              <a:gd name="connsiteY57" fmla="*/ 134719 h 580488"/>
              <a:gd name="connsiteX58" fmla="*/ 94832 w 598650"/>
              <a:gd name="connsiteY58" fmla="*/ 207826 h 580488"/>
              <a:gd name="connsiteX59" fmla="*/ 21610 w 598650"/>
              <a:gd name="connsiteY59" fmla="*/ 134719 h 580488"/>
              <a:gd name="connsiteX60" fmla="*/ 94832 w 598650"/>
              <a:gd name="connsiteY60" fmla="*/ 61612 h 580488"/>
              <a:gd name="connsiteX61" fmla="*/ 295647 w 598650"/>
              <a:gd name="connsiteY61" fmla="*/ 53161 h 580488"/>
              <a:gd name="connsiteX62" fmla="*/ 360257 w 598650"/>
              <a:gd name="connsiteY62" fmla="*/ 68933 h 580488"/>
              <a:gd name="connsiteX63" fmla="*/ 376050 w 598650"/>
              <a:gd name="connsiteY63" fmla="*/ 113383 h 580488"/>
              <a:gd name="connsiteX64" fmla="*/ 374614 w 598650"/>
              <a:gd name="connsiteY64" fmla="*/ 111949 h 580488"/>
              <a:gd name="connsiteX65" fmla="*/ 370307 w 598650"/>
              <a:gd name="connsiteY65" fmla="*/ 106214 h 580488"/>
              <a:gd name="connsiteX66" fmla="*/ 364564 w 598650"/>
              <a:gd name="connsiteY66" fmla="*/ 100478 h 580488"/>
              <a:gd name="connsiteX67" fmla="*/ 360257 w 598650"/>
              <a:gd name="connsiteY67" fmla="*/ 97611 h 580488"/>
              <a:gd name="connsiteX68" fmla="*/ 358821 w 598650"/>
              <a:gd name="connsiteY68" fmla="*/ 94743 h 580488"/>
              <a:gd name="connsiteX69" fmla="*/ 357385 w 598650"/>
              <a:gd name="connsiteY69" fmla="*/ 93309 h 580488"/>
              <a:gd name="connsiteX70" fmla="*/ 354514 w 598650"/>
              <a:gd name="connsiteY70" fmla="*/ 90441 h 580488"/>
              <a:gd name="connsiteX71" fmla="*/ 350206 w 598650"/>
              <a:gd name="connsiteY71" fmla="*/ 89007 h 580488"/>
              <a:gd name="connsiteX72" fmla="*/ 344463 w 598650"/>
              <a:gd name="connsiteY72" fmla="*/ 83272 h 580488"/>
              <a:gd name="connsiteX73" fmla="*/ 331541 w 598650"/>
              <a:gd name="connsiteY73" fmla="*/ 74669 h 580488"/>
              <a:gd name="connsiteX74" fmla="*/ 318620 w 598650"/>
              <a:gd name="connsiteY74" fmla="*/ 68933 h 580488"/>
              <a:gd name="connsiteX75" fmla="*/ 321491 w 598650"/>
              <a:gd name="connsiteY75" fmla="*/ 71801 h 580488"/>
              <a:gd name="connsiteX76" fmla="*/ 328670 w 598650"/>
              <a:gd name="connsiteY76" fmla="*/ 78970 h 580488"/>
              <a:gd name="connsiteX77" fmla="*/ 334413 w 598650"/>
              <a:gd name="connsiteY77" fmla="*/ 83272 h 580488"/>
              <a:gd name="connsiteX78" fmla="*/ 340156 w 598650"/>
              <a:gd name="connsiteY78" fmla="*/ 89007 h 580488"/>
              <a:gd name="connsiteX79" fmla="*/ 345899 w 598650"/>
              <a:gd name="connsiteY79" fmla="*/ 93309 h 580488"/>
              <a:gd name="connsiteX80" fmla="*/ 353078 w 598650"/>
              <a:gd name="connsiteY80" fmla="*/ 99045 h 580488"/>
              <a:gd name="connsiteX81" fmla="*/ 358821 w 598650"/>
              <a:gd name="connsiteY81" fmla="*/ 106214 h 580488"/>
              <a:gd name="connsiteX82" fmla="*/ 364564 w 598650"/>
              <a:gd name="connsiteY82" fmla="*/ 111949 h 580488"/>
              <a:gd name="connsiteX83" fmla="*/ 370307 w 598650"/>
              <a:gd name="connsiteY83" fmla="*/ 117685 h 580488"/>
              <a:gd name="connsiteX84" fmla="*/ 391844 w 598650"/>
              <a:gd name="connsiteY84" fmla="*/ 176474 h 580488"/>
              <a:gd name="connsiteX85" fmla="*/ 429174 w 598650"/>
              <a:gd name="connsiteY85" fmla="*/ 119119 h 580488"/>
              <a:gd name="connsiteX86" fmla="*/ 434917 w 598650"/>
              <a:gd name="connsiteY86" fmla="*/ 116251 h 580488"/>
              <a:gd name="connsiteX87" fmla="*/ 444967 w 598650"/>
              <a:gd name="connsiteY87" fmla="*/ 111949 h 580488"/>
              <a:gd name="connsiteX88" fmla="*/ 452146 w 598650"/>
              <a:gd name="connsiteY88" fmla="*/ 109082 h 580488"/>
              <a:gd name="connsiteX89" fmla="*/ 460760 w 598650"/>
              <a:gd name="connsiteY89" fmla="*/ 106214 h 580488"/>
              <a:gd name="connsiteX90" fmla="*/ 467939 w 598650"/>
              <a:gd name="connsiteY90" fmla="*/ 103346 h 580488"/>
              <a:gd name="connsiteX91" fmla="*/ 475118 w 598650"/>
              <a:gd name="connsiteY91" fmla="*/ 100478 h 580488"/>
              <a:gd name="connsiteX92" fmla="*/ 482297 w 598650"/>
              <a:gd name="connsiteY92" fmla="*/ 99045 h 580488"/>
              <a:gd name="connsiteX93" fmla="*/ 492347 w 598650"/>
              <a:gd name="connsiteY93" fmla="*/ 94743 h 580488"/>
              <a:gd name="connsiteX94" fmla="*/ 495219 w 598650"/>
              <a:gd name="connsiteY94" fmla="*/ 93309 h 580488"/>
              <a:gd name="connsiteX95" fmla="*/ 480861 w 598650"/>
              <a:gd name="connsiteY95" fmla="*/ 94743 h 580488"/>
              <a:gd name="connsiteX96" fmla="*/ 466504 w 598650"/>
              <a:gd name="connsiteY96" fmla="*/ 97611 h 580488"/>
              <a:gd name="connsiteX97" fmla="*/ 457889 w 598650"/>
              <a:gd name="connsiteY97" fmla="*/ 99045 h 580488"/>
              <a:gd name="connsiteX98" fmla="*/ 453582 w 598650"/>
              <a:gd name="connsiteY98" fmla="*/ 100478 h 580488"/>
              <a:gd name="connsiteX99" fmla="*/ 449274 w 598650"/>
              <a:gd name="connsiteY99" fmla="*/ 101912 h 580488"/>
              <a:gd name="connsiteX100" fmla="*/ 447839 w 598650"/>
              <a:gd name="connsiteY100" fmla="*/ 101912 h 580488"/>
              <a:gd name="connsiteX101" fmla="*/ 444967 w 598650"/>
              <a:gd name="connsiteY101" fmla="*/ 103346 h 580488"/>
              <a:gd name="connsiteX102" fmla="*/ 442096 w 598650"/>
              <a:gd name="connsiteY102" fmla="*/ 104780 h 580488"/>
              <a:gd name="connsiteX103" fmla="*/ 433481 w 598650"/>
              <a:gd name="connsiteY103" fmla="*/ 109082 h 580488"/>
              <a:gd name="connsiteX104" fmla="*/ 427738 w 598650"/>
              <a:gd name="connsiteY104" fmla="*/ 111949 h 580488"/>
              <a:gd name="connsiteX105" fmla="*/ 426302 w 598650"/>
              <a:gd name="connsiteY105" fmla="*/ 113383 h 580488"/>
              <a:gd name="connsiteX106" fmla="*/ 457889 w 598650"/>
              <a:gd name="connsiteY106" fmla="*/ 77536 h 580488"/>
              <a:gd name="connsiteX107" fmla="*/ 523934 w 598650"/>
              <a:gd name="connsiteY107" fmla="*/ 87574 h 580488"/>
              <a:gd name="connsiteX108" fmla="*/ 472247 w 598650"/>
              <a:gd name="connsiteY108" fmla="*/ 126288 h 580488"/>
              <a:gd name="connsiteX109" fmla="*/ 433481 w 598650"/>
              <a:gd name="connsiteY109" fmla="*/ 123420 h 580488"/>
              <a:gd name="connsiteX110" fmla="*/ 432045 w 598650"/>
              <a:gd name="connsiteY110" fmla="*/ 124854 h 580488"/>
              <a:gd name="connsiteX111" fmla="*/ 394715 w 598650"/>
              <a:gd name="connsiteY111" fmla="*/ 193680 h 580488"/>
              <a:gd name="connsiteX112" fmla="*/ 409073 w 598650"/>
              <a:gd name="connsiteY112" fmla="*/ 189379 h 580488"/>
              <a:gd name="connsiteX113" fmla="*/ 424866 w 598650"/>
              <a:gd name="connsiteY113" fmla="*/ 202284 h 580488"/>
              <a:gd name="connsiteX114" fmla="*/ 447839 w 598650"/>
              <a:gd name="connsiteY114" fmla="*/ 218056 h 580488"/>
              <a:gd name="connsiteX115" fmla="*/ 450710 w 598650"/>
              <a:gd name="connsiteY115" fmla="*/ 216622 h 580488"/>
              <a:gd name="connsiteX116" fmla="*/ 465068 w 598650"/>
              <a:gd name="connsiteY116" fmla="*/ 230961 h 580488"/>
              <a:gd name="connsiteX117" fmla="*/ 452146 w 598650"/>
              <a:gd name="connsiteY117" fmla="*/ 245300 h 580488"/>
              <a:gd name="connsiteX118" fmla="*/ 330106 w 598650"/>
              <a:gd name="connsiteY118" fmla="*/ 245300 h 580488"/>
              <a:gd name="connsiteX119" fmla="*/ 317184 w 598650"/>
              <a:gd name="connsiteY119" fmla="*/ 230961 h 580488"/>
              <a:gd name="connsiteX120" fmla="*/ 334413 w 598650"/>
              <a:gd name="connsiteY120" fmla="*/ 218056 h 580488"/>
              <a:gd name="connsiteX121" fmla="*/ 363128 w 598650"/>
              <a:gd name="connsiteY121" fmla="*/ 199416 h 580488"/>
              <a:gd name="connsiteX122" fmla="*/ 378922 w 598650"/>
              <a:gd name="connsiteY122" fmla="*/ 189379 h 580488"/>
              <a:gd name="connsiteX123" fmla="*/ 386101 w 598650"/>
              <a:gd name="connsiteY123" fmla="*/ 190813 h 580488"/>
              <a:gd name="connsiteX124" fmla="*/ 364564 w 598650"/>
              <a:gd name="connsiteY124" fmla="*/ 120553 h 580488"/>
              <a:gd name="connsiteX125" fmla="*/ 327234 w 598650"/>
              <a:gd name="connsiteY125" fmla="*/ 107648 h 580488"/>
              <a:gd name="connsiteX126" fmla="*/ 295647 w 598650"/>
              <a:gd name="connsiteY126" fmla="*/ 53161 h 580488"/>
              <a:gd name="connsiteX127" fmla="*/ 56095 w 598650"/>
              <a:gd name="connsiteY127" fmla="*/ 0 h 580488"/>
              <a:gd name="connsiteX128" fmla="*/ 598650 w 598650"/>
              <a:gd name="connsiteY128" fmla="*/ 0 h 580488"/>
              <a:gd name="connsiteX129" fmla="*/ 598650 w 598650"/>
              <a:gd name="connsiteY129" fmla="*/ 364156 h 580488"/>
              <a:gd name="connsiteX130" fmla="*/ 180969 w 598650"/>
              <a:gd name="connsiteY130" fmla="*/ 364156 h 580488"/>
              <a:gd name="connsiteX131" fmla="*/ 182404 w 598650"/>
              <a:gd name="connsiteY131" fmla="*/ 339784 h 580488"/>
              <a:gd name="connsiteX132" fmla="*/ 574250 w 598650"/>
              <a:gd name="connsiteY132" fmla="*/ 339784 h 580488"/>
              <a:gd name="connsiteX133" fmla="*/ 574250 w 598650"/>
              <a:gd name="connsiteY133" fmla="*/ 24372 h 580488"/>
              <a:gd name="connsiteX134" fmla="*/ 80495 w 598650"/>
              <a:gd name="connsiteY134" fmla="*/ 24372 h 580488"/>
              <a:gd name="connsiteX135" fmla="*/ 80495 w 598650"/>
              <a:gd name="connsiteY135" fmla="*/ 48745 h 580488"/>
              <a:gd name="connsiteX136" fmla="*/ 56095 w 598650"/>
              <a:gd name="connsiteY136"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98650" h="580488">
                <a:moveTo>
                  <a:pt x="238173" y="288290"/>
                </a:moveTo>
                <a:lnTo>
                  <a:pt x="335879" y="288290"/>
                </a:lnTo>
                <a:lnTo>
                  <a:pt x="335879" y="294037"/>
                </a:lnTo>
                <a:lnTo>
                  <a:pt x="238173" y="294037"/>
                </a:lnTo>
                <a:close/>
                <a:moveTo>
                  <a:pt x="453585" y="282542"/>
                </a:moveTo>
                <a:lnTo>
                  <a:pt x="549682" y="282542"/>
                </a:lnTo>
                <a:lnTo>
                  <a:pt x="549682" y="318406"/>
                </a:lnTo>
                <a:lnTo>
                  <a:pt x="453585" y="318406"/>
                </a:lnTo>
                <a:close/>
                <a:moveTo>
                  <a:pt x="430596" y="169204"/>
                </a:moveTo>
                <a:lnTo>
                  <a:pt x="528302" y="169204"/>
                </a:lnTo>
                <a:lnTo>
                  <a:pt x="528302" y="174951"/>
                </a:lnTo>
                <a:lnTo>
                  <a:pt x="430596" y="174951"/>
                </a:lnTo>
                <a:close/>
                <a:moveTo>
                  <a:pt x="278425" y="159088"/>
                </a:moveTo>
                <a:lnTo>
                  <a:pt x="295647" y="192054"/>
                </a:lnTo>
                <a:lnTo>
                  <a:pt x="169351" y="256554"/>
                </a:lnTo>
                <a:lnTo>
                  <a:pt x="162175" y="388422"/>
                </a:lnTo>
                <a:lnTo>
                  <a:pt x="157870" y="388422"/>
                </a:lnTo>
                <a:lnTo>
                  <a:pt x="157870" y="405622"/>
                </a:lnTo>
                <a:lnTo>
                  <a:pt x="157870" y="417088"/>
                </a:lnTo>
                <a:lnTo>
                  <a:pt x="157870" y="547522"/>
                </a:lnTo>
                <a:lnTo>
                  <a:pt x="162175" y="547522"/>
                </a:lnTo>
                <a:lnTo>
                  <a:pt x="192314" y="553255"/>
                </a:lnTo>
                <a:lnTo>
                  <a:pt x="192314" y="580488"/>
                </a:lnTo>
                <a:lnTo>
                  <a:pt x="166481" y="580488"/>
                </a:lnTo>
                <a:lnTo>
                  <a:pt x="137777" y="576188"/>
                </a:lnTo>
                <a:lnTo>
                  <a:pt x="137777" y="580488"/>
                </a:lnTo>
                <a:lnTo>
                  <a:pt x="104768" y="580488"/>
                </a:lnTo>
                <a:lnTo>
                  <a:pt x="104768" y="550388"/>
                </a:lnTo>
                <a:lnTo>
                  <a:pt x="104768" y="547522"/>
                </a:lnTo>
                <a:lnTo>
                  <a:pt x="104768" y="417088"/>
                </a:lnTo>
                <a:lnTo>
                  <a:pt x="86111" y="417088"/>
                </a:lnTo>
                <a:lnTo>
                  <a:pt x="86111" y="547522"/>
                </a:lnTo>
                <a:lnTo>
                  <a:pt x="86111" y="550388"/>
                </a:lnTo>
                <a:lnTo>
                  <a:pt x="86111" y="580488"/>
                </a:lnTo>
                <a:lnTo>
                  <a:pt x="54537" y="580488"/>
                </a:lnTo>
                <a:lnTo>
                  <a:pt x="54537" y="576188"/>
                </a:lnTo>
                <a:lnTo>
                  <a:pt x="24398" y="580488"/>
                </a:lnTo>
                <a:lnTo>
                  <a:pt x="0" y="580488"/>
                </a:lnTo>
                <a:lnTo>
                  <a:pt x="0" y="553255"/>
                </a:lnTo>
                <a:lnTo>
                  <a:pt x="28703" y="547522"/>
                </a:lnTo>
                <a:lnTo>
                  <a:pt x="34444" y="547522"/>
                </a:lnTo>
                <a:lnTo>
                  <a:pt x="34444" y="417088"/>
                </a:lnTo>
                <a:lnTo>
                  <a:pt x="34444" y="405622"/>
                </a:lnTo>
                <a:lnTo>
                  <a:pt x="34444" y="388422"/>
                </a:lnTo>
                <a:lnTo>
                  <a:pt x="30139" y="388422"/>
                </a:lnTo>
                <a:lnTo>
                  <a:pt x="28703" y="361188"/>
                </a:lnTo>
                <a:lnTo>
                  <a:pt x="4305" y="361188"/>
                </a:lnTo>
                <a:lnTo>
                  <a:pt x="7176" y="230754"/>
                </a:lnTo>
                <a:lnTo>
                  <a:pt x="67453" y="219288"/>
                </a:lnTo>
                <a:lnTo>
                  <a:pt x="94722" y="250821"/>
                </a:lnTo>
                <a:lnTo>
                  <a:pt x="121990" y="219288"/>
                </a:lnTo>
                <a:lnTo>
                  <a:pt x="163610" y="219288"/>
                </a:lnTo>
                <a:close/>
                <a:moveTo>
                  <a:pt x="206677" y="93338"/>
                </a:moveTo>
                <a:lnTo>
                  <a:pt x="304383" y="93338"/>
                </a:lnTo>
                <a:lnTo>
                  <a:pt x="304383" y="99085"/>
                </a:lnTo>
                <a:lnTo>
                  <a:pt x="206677" y="99085"/>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295647" y="53161"/>
                </a:moveTo>
                <a:cubicBezTo>
                  <a:pt x="307133" y="58896"/>
                  <a:pt x="338720" y="51727"/>
                  <a:pt x="360257" y="68933"/>
                </a:cubicBezTo>
                <a:cubicBezTo>
                  <a:pt x="380358" y="83272"/>
                  <a:pt x="380358" y="106214"/>
                  <a:pt x="376050" y="113383"/>
                </a:cubicBezTo>
                <a:cubicBezTo>
                  <a:pt x="374614" y="113383"/>
                  <a:pt x="374614" y="113383"/>
                  <a:pt x="374614" y="111949"/>
                </a:cubicBezTo>
                <a:cubicBezTo>
                  <a:pt x="373179" y="110516"/>
                  <a:pt x="371743" y="109082"/>
                  <a:pt x="370307" y="106214"/>
                </a:cubicBezTo>
                <a:cubicBezTo>
                  <a:pt x="367436" y="104780"/>
                  <a:pt x="366000" y="101912"/>
                  <a:pt x="364564" y="100478"/>
                </a:cubicBezTo>
                <a:cubicBezTo>
                  <a:pt x="363128" y="99045"/>
                  <a:pt x="361693" y="97611"/>
                  <a:pt x="360257" y="97611"/>
                </a:cubicBezTo>
                <a:lnTo>
                  <a:pt x="358821" y="94743"/>
                </a:lnTo>
                <a:cubicBezTo>
                  <a:pt x="358821" y="94743"/>
                  <a:pt x="358821" y="94743"/>
                  <a:pt x="357385" y="93309"/>
                </a:cubicBezTo>
                <a:lnTo>
                  <a:pt x="354514" y="90441"/>
                </a:lnTo>
                <a:cubicBezTo>
                  <a:pt x="353078" y="90441"/>
                  <a:pt x="351642" y="89007"/>
                  <a:pt x="350206" y="89007"/>
                </a:cubicBezTo>
                <a:cubicBezTo>
                  <a:pt x="348771" y="86140"/>
                  <a:pt x="345899" y="84706"/>
                  <a:pt x="344463" y="83272"/>
                </a:cubicBezTo>
                <a:cubicBezTo>
                  <a:pt x="340156" y="80404"/>
                  <a:pt x="335849" y="77536"/>
                  <a:pt x="331541" y="74669"/>
                </a:cubicBezTo>
                <a:cubicBezTo>
                  <a:pt x="324363" y="70367"/>
                  <a:pt x="318620" y="68933"/>
                  <a:pt x="318620" y="68933"/>
                </a:cubicBezTo>
                <a:cubicBezTo>
                  <a:pt x="318620" y="68933"/>
                  <a:pt x="320055" y="68933"/>
                  <a:pt x="321491" y="71801"/>
                </a:cubicBezTo>
                <a:cubicBezTo>
                  <a:pt x="322927" y="73235"/>
                  <a:pt x="325798" y="76103"/>
                  <a:pt x="328670" y="78970"/>
                </a:cubicBezTo>
                <a:cubicBezTo>
                  <a:pt x="330106" y="80404"/>
                  <a:pt x="332977" y="81838"/>
                  <a:pt x="334413" y="83272"/>
                </a:cubicBezTo>
                <a:cubicBezTo>
                  <a:pt x="335849" y="84706"/>
                  <a:pt x="338720" y="86140"/>
                  <a:pt x="340156" y="89007"/>
                </a:cubicBezTo>
                <a:cubicBezTo>
                  <a:pt x="341592" y="90441"/>
                  <a:pt x="344463" y="91875"/>
                  <a:pt x="345899" y="93309"/>
                </a:cubicBezTo>
                <a:cubicBezTo>
                  <a:pt x="348771" y="96177"/>
                  <a:pt x="350206" y="97611"/>
                  <a:pt x="353078" y="99045"/>
                </a:cubicBezTo>
                <a:cubicBezTo>
                  <a:pt x="354514" y="101912"/>
                  <a:pt x="355949" y="103346"/>
                  <a:pt x="358821" y="106214"/>
                </a:cubicBezTo>
                <a:cubicBezTo>
                  <a:pt x="360257" y="107648"/>
                  <a:pt x="361693" y="109082"/>
                  <a:pt x="364564" y="111949"/>
                </a:cubicBezTo>
                <a:cubicBezTo>
                  <a:pt x="366000" y="113383"/>
                  <a:pt x="368871" y="116251"/>
                  <a:pt x="370307" y="117685"/>
                </a:cubicBezTo>
                <a:cubicBezTo>
                  <a:pt x="386101" y="133458"/>
                  <a:pt x="390408" y="154966"/>
                  <a:pt x="391844" y="176474"/>
                </a:cubicBezTo>
                <a:cubicBezTo>
                  <a:pt x="397587" y="153532"/>
                  <a:pt x="407637" y="132024"/>
                  <a:pt x="429174" y="119119"/>
                </a:cubicBezTo>
                <a:cubicBezTo>
                  <a:pt x="430609" y="117685"/>
                  <a:pt x="432045" y="117685"/>
                  <a:pt x="434917" y="116251"/>
                </a:cubicBezTo>
                <a:cubicBezTo>
                  <a:pt x="437788" y="114817"/>
                  <a:pt x="442096" y="113383"/>
                  <a:pt x="444967" y="111949"/>
                </a:cubicBezTo>
                <a:cubicBezTo>
                  <a:pt x="447839" y="111949"/>
                  <a:pt x="449274" y="110516"/>
                  <a:pt x="452146" y="109082"/>
                </a:cubicBezTo>
                <a:cubicBezTo>
                  <a:pt x="455017" y="107648"/>
                  <a:pt x="457889" y="107648"/>
                  <a:pt x="460760" y="106214"/>
                </a:cubicBezTo>
                <a:cubicBezTo>
                  <a:pt x="463632" y="104780"/>
                  <a:pt x="465068" y="104780"/>
                  <a:pt x="467939" y="103346"/>
                </a:cubicBezTo>
                <a:cubicBezTo>
                  <a:pt x="470811" y="101912"/>
                  <a:pt x="473682" y="101912"/>
                  <a:pt x="475118" y="100478"/>
                </a:cubicBezTo>
                <a:cubicBezTo>
                  <a:pt x="477990" y="100478"/>
                  <a:pt x="479425" y="99045"/>
                  <a:pt x="482297" y="99045"/>
                </a:cubicBezTo>
                <a:cubicBezTo>
                  <a:pt x="486604" y="96177"/>
                  <a:pt x="489476" y="96177"/>
                  <a:pt x="492347" y="94743"/>
                </a:cubicBezTo>
                <a:cubicBezTo>
                  <a:pt x="493783" y="93309"/>
                  <a:pt x="495219" y="93309"/>
                  <a:pt x="495219" y="93309"/>
                </a:cubicBezTo>
                <a:cubicBezTo>
                  <a:pt x="495219" y="93309"/>
                  <a:pt x="489476" y="93309"/>
                  <a:pt x="480861" y="94743"/>
                </a:cubicBezTo>
                <a:cubicBezTo>
                  <a:pt x="476554" y="94743"/>
                  <a:pt x="472247" y="96177"/>
                  <a:pt x="466504" y="97611"/>
                </a:cubicBezTo>
                <a:cubicBezTo>
                  <a:pt x="463632" y="97611"/>
                  <a:pt x="460760" y="99045"/>
                  <a:pt x="457889" y="99045"/>
                </a:cubicBezTo>
                <a:cubicBezTo>
                  <a:pt x="456453" y="99045"/>
                  <a:pt x="455017" y="100478"/>
                  <a:pt x="453582" y="100478"/>
                </a:cubicBezTo>
                <a:lnTo>
                  <a:pt x="449274" y="101912"/>
                </a:lnTo>
                <a:cubicBezTo>
                  <a:pt x="449274" y="101912"/>
                  <a:pt x="447839" y="101912"/>
                  <a:pt x="447839" y="101912"/>
                </a:cubicBezTo>
                <a:lnTo>
                  <a:pt x="444967" y="103346"/>
                </a:lnTo>
                <a:cubicBezTo>
                  <a:pt x="444967" y="103346"/>
                  <a:pt x="443531" y="104780"/>
                  <a:pt x="442096" y="104780"/>
                </a:cubicBezTo>
                <a:cubicBezTo>
                  <a:pt x="439224" y="106214"/>
                  <a:pt x="436352" y="107648"/>
                  <a:pt x="433481" y="109082"/>
                </a:cubicBezTo>
                <a:cubicBezTo>
                  <a:pt x="432045" y="110516"/>
                  <a:pt x="429174" y="111949"/>
                  <a:pt x="427738" y="111949"/>
                </a:cubicBezTo>
                <a:cubicBezTo>
                  <a:pt x="426302" y="113383"/>
                  <a:pt x="426302" y="113383"/>
                  <a:pt x="426302" y="113383"/>
                </a:cubicBezTo>
                <a:cubicBezTo>
                  <a:pt x="424866" y="104780"/>
                  <a:pt x="433481" y="83272"/>
                  <a:pt x="457889" y="77536"/>
                </a:cubicBezTo>
                <a:cubicBezTo>
                  <a:pt x="483733" y="70367"/>
                  <a:pt x="509577" y="89007"/>
                  <a:pt x="523934" y="87574"/>
                </a:cubicBezTo>
                <a:cubicBezTo>
                  <a:pt x="503834" y="101912"/>
                  <a:pt x="500962" y="114817"/>
                  <a:pt x="472247" y="126288"/>
                </a:cubicBezTo>
                <a:cubicBezTo>
                  <a:pt x="453582" y="133458"/>
                  <a:pt x="440660" y="129156"/>
                  <a:pt x="433481" y="123420"/>
                </a:cubicBezTo>
                <a:cubicBezTo>
                  <a:pt x="433481" y="123420"/>
                  <a:pt x="433481" y="123420"/>
                  <a:pt x="432045" y="124854"/>
                </a:cubicBezTo>
                <a:cubicBezTo>
                  <a:pt x="409073" y="137759"/>
                  <a:pt x="400458" y="166437"/>
                  <a:pt x="394715" y="193680"/>
                </a:cubicBezTo>
                <a:cubicBezTo>
                  <a:pt x="397587" y="190813"/>
                  <a:pt x="401894" y="189379"/>
                  <a:pt x="409073" y="189379"/>
                </a:cubicBezTo>
                <a:cubicBezTo>
                  <a:pt x="420559" y="189379"/>
                  <a:pt x="423431" y="195114"/>
                  <a:pt x="424866" y="202284"/>
                </a:cubicBezTo>
                <a:cubicBezTo>
                  <a:pt x="446403" y="192246"/>
                  <a:pt x="447839" y="216622"/>
                  <a:pt x="447839" y="218056"/>
                </a:cubicBezTo>
                <a:cubicBezTo>
                  <a:pt x="449274" y="216622"/>
                  <a:pt x="449274" y="216622"/>
                  <a:pt x="450710" y="216622"/>
                </a:cubicBezTo>
                <a:cubicBezTo>
                  <a:pt x="459325" y="216622"/>
                  <a:pt x="465068" y="223792"/>
                  <a:pt x="465068" y="230961"/>
                </a:cubicBezTo>
                <a:cubicBezTo>
                  <a:pt x="465068" y="239564"/>
                  <a:pt x="452146" y="245300"/>
                  <a:pt x="452146" y="245300"/>
                </a:cubicBezTo>
                <a:lnTo>
                  <a:pt x="330106" y="245300"/>
                </a:lnTo>
                <a:cubicBezTo>
                  <a:pt x="322927" y="245300"/>
                  <a:pt x="317184" y="239564"/>
                  <a:pt x="317184" y="230961"/>
                </a:cubicBezTo>
                <a:cubicBezTo>
                  <a:pt x="317184" y="223792"/>
                  <a:pt x="327234" y="215188"/>
                  <a:pt x="334413" y="218056"/>
                </a:cubicBezTo>
                <a:cubicBezTo>
                  <a:pt x="335849" y="206585"/>
                  <a:pt x="347335" y="193680"/>
                  <a:pt x="363128" y="199416"/>
                </a:cubicBezTo>
                <a:cubicBezTo>
                  <a:pt x="366000" y="193680"/>
                  <a:pt x="371743" y="189379"/>
                  <a:pt x="378922" y="189379"/>
                </a:cubicBezTo>
                <a:cubicBezTo>
                  <a:pt x="381793" y="189379"/>
                  <a:pt x="383229" y="189379"/>
                  <a:pt x="386101" y="190813"/>
                </a:cubicBezTo>
                <a:cubicBezTo>
                  <a:pt x="386101" y="165003"/>
                  <a:pt x="383229" y="137759"/>
                  <a:pt x="364564" y="120553"/>
                </a:cubicBezTo>
                <a:cubicBezTo>
                  <a:pt x="354514" y="123420"/>
                  <a:pt x="341592" y="121987"/>
                  <a:pt x="327234" y="107648"/>
                </a:cubicBezTo>
                <a:cubicBezTo>
                  <a:pt x="305698" y="86140"/>
                  <a:pt x="308569" y="73235"/>
                  <a:pt x="295647" y="53161"/>
                </a:cubicBezTo>
                <a:close/>
                <a:moveTo>
                  <a:pt x="56095" y="0"/>
                </a:moveTo>
                <a:lnTo>
                  <a:pt x="598650" y="0"/>
                </a:lnTo>
                <a:lnTo>
                  <a:pt x="598650" y="364156"/>
                </a:lnTo>
                <a:lnTo>
                  <a:pt x="180969" y="364156"/>
                </a:lnTo>
                <a:lnTo>
                  <a:pt x="182404" y="339784"/>
                </a:lnTo>
                <a:lnTo>
                  <a:pt x="574250" y="339784"/>
                </a:lnTo>
                <a:lnTo>
                  <a:pt x="574250" y="24372"/>
                </a:lnTo>
                <a:lnTo>
                  <a:pt x="80495" y="24372"/>
                </a:lnTo>
                <a:lnTo>
                  <a:pt x="80495" y="48745"/>
                </a:lnTo>
                <a:lnTo>
                  <a:pt x="56095" y="57347"/>
                </a:lnTo>
                <a:close/>
              </a:path>
            </a:pathLst>
          </a:custGeom>
          <a:solidFill>
            <a:schemeClr val="bg1"/>
          </a:solidFill>
          <a:ln>
            <a:noFill/>
          </a:ln>
        </p:spPr>
        <p:txBody>
          <a:bodyPr/>
          <a:lstStyle/>
          <a:p>
            <a:endParaRPr lang="zh-CN" altLang="en-US">
              <a:cs typeface="+mn-ea"/>
              <a:sym typeface="+mn-lt"/>
            </a:endParaRPr>
          </a:p>
        </p:txBody>
      </p:sp>
      <p:grpSp>
        <p:nvGrpSpPr>
          <p:cNvPr id="102" name="组合 101"/>
          <p:cNvGrpSpPr/>
          <p:nvPr/>
        </p:nvGrpSpPr>
        <p:grpSpPr>
          <a:xfrm>
            <a:off x="6867235" y="2938690"/>
            <a:ext cx="630189" cy="571878"/>
            <a:chOff x="4603750" y="4427538"/>
            <a:chExt cx="446088" cy="404812"/>
          </a:xfrm>
          <a:solidFill>
            <a:schemeClr val="bg1"/>
          </a:solidFill>
        </p:grpSpPr>
        <p:sp>
          <p:nvSpPr>
            <p:cNvPr id="103" name="Freeform 49"/>
            <p:cNvSpPr>
              <a:spLocks noEditPoints="1"/>
            </p:cNvSpPr>
            <p:nvPr/>
          </p:nvSpPr>
          <p:spPr bwMode="auto">
            <a:xfrm>
              <a:off x="4603750" y="4427538"/>
              <a:ext cx="338138" cy="404812"/>
            </a:xfrm>
            <a:custGeom>
              <a:avLst/>
              <a:gdLst>
                <a:gd name="T0" fmla="*/ 86 w 90"/>
                <a:gd name="T1" fmla="*/ 95 h 108"/>
                <a:gd name="T2" fmla="*/ 78 w 90"/>
                <a:gd name="T3" fmla="*/ 104 h 108"/>
                <a:gd name="T4" fmla="*/ 21 w 90"/>
                <a:gd name="T5" fmla="*/ 104 h 108"/>
                <a:gd name="T6" fmla="*/ 12 w 90"/>
                <a:gd name="T7" fmla="*/ 95 h 108"/>
                <a:gd name="T8" fmla="*/ 12 w 90"/>
                <a:gd name="T9" fmla="*/ 12 h 108"/>
                <a:gd name="T10" fmla="*/ 21 w 90"/>
                <a:gd name="T11" fmla="*/ 4 h 108"/>
                <a:gd name="T12" fmla="*/ 78 w 90"/>
                <a:gd name="T13" fmla="*/ 4 h 108"/>
                <a:gd name="T14" fmla="*/ 86 w 90"/>
                <a:gd name="T15" fmla="*/ 12 h 108"/>
                <a:gd name="T16" fmla="*/ 86 w 90"/>
                <a:gd name="T17" fmla="*/ 31 h 108"/>
                <a:gd name="T18" fmla="*/ 90 w 90"/>
                <a:gd name="T19" fmla="*/ 27 h 108"/>
                <a:gd name="T20" fmla="*/ 90 w 90"/>
                <a:gd name="T21" fmla="*/ 12 h 108"/>
                <a:gd name="T22" fmla="*/ 78 w 90"/>
                <a:gd name="T23" fmla="*/ 0 h 108"/>
                <a:gd name="T24" fmla="*/ 21 w 90"/>
                <a:gd name="T25" fmla="*/ 0 h 108"/>
                <a:gd name="T26" fmla="*/ 11 w 90"/>
                <a:gd name="T27" fmla="*/ 4 h 108"/>
                <a:gd name="T28" fmla="*/ 0 w 90"/>
                <a:gd name="T29" fmla="*/ 16 h 108"/>
                <a:gd name="T30" fmla="*/ 0 w 90"/>
                <a:gd name="T31" fmla="*/ 93 h 108"/>
                <a:gd name="T32" fmla="*/ 12 w 90"/>
                <a:gd name="T33" fmla="*/ 104 h 108"/>
                <a:gd name="T34" fmla="*/ 21 w 90"/>
                <a:gd name="T35" fmla="*/ 108 h 108"/>
                <a:gd name="T36" fmla="*/ 78 w 90"/>
                <a:gd name="T37" fmla="*/ 108 h 108"/>
                <a:gd name="T38" fmla="*/ 90 w 90"/>
                <a:gd name="T39" fmla="*/ 95 h 108"/>
                <a:gd name="T40" fmla="*/ 90 w 90"/>
                <a:gd name="T41" fmla="*/ 66 h 108"/>
                <a:gd name="T42" fmla="*/ 86 w 90"/>
                <a:gd name="T43" fmla="*/ 70 h 108"/>
                <a:gd name="T44" fmla="*/ 86 w 90"/>
                <a:gd name="T45" fmla="*/ 95 h 108"/>
                <a:gd name="T46" fmla="*/ 4 w 90"/>
                <a:gd name="T47" fmla="*/ 93 h 108"/>
                <a:gd name="T48" fmla="*/ 4 w 90"/>
                <a:gd name="T49" fmla="*/ 16 h 108"/>
                <a:gd name="T50" fmla="*/ 9 w 90"/>
                <a:gd name="T51" fmla="*/ 9 h 108"/>
                <a:gd name="T52" fmla="*/ 8 w 90"/>
                <a:gd name="T53" fmla="*/ 12 h 108"/>
                <a:gd name="T54" fmla="*/ 8 w 90"/>
                <a:gd name="T55" fmla="*/ 95 h 108"/>
                <a:gd name="T56" fmla="*/ 9 w 90"/>
                <a:gd name="T57" fmla="*/ 100 h 108"/>
                <a:gd name="T58" fmla="*/ 4 w 90"/>
                <a:gd name="T59" fmla="*/ 9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08">
                  <a:moveTo>
                    <a:pt x="86" y="95"/>
                  </a:moveTo>
                  <a:cubicBezTo>
                    <a:pt x="86" y="100"/>
                    <a:pt x="82" y="104"/>
                    <a:pt x="78" y="104"/>
                  </a:cubicBezTo>
                  <a:cubicBezTo>
                    <a:pt x="21" y="104"/>
                    <a:pt x="21" y="104"/>
                    <a:pt x="21" y="104"/>
                  </a:cubicBezTo>
                  <a:cubicBezTo>
                    <a:pt x="16" y="104"/>
                    <a:pt x="12" y="100"/>
                    <a:pt x="12" y="95"/>
                  </a:cubicBezTo>
                  <a:cubicBezTo>
                    <a:pt x="12" y="12"/>
                    <a:pt x="12" y="12"/>
                    <a:pt x="12" y="12"/>
                  </a:cubicBezTo>
                  <a:cubicBezTo>
                    <a:pt x="12" y="8"/>
                    <a:pt x="16" y="4"/>
                    <a:pt x="21" y="4"/>
                  </a:cubicBezTo>
                  <a:cubicBezTo>
                    <a:pt x="78" y="4"/>
                    <a:pt x="78" y="4"/>
                    <a:pt x="78" y="4"/>
                  </a:cubicBezTo>
                  <a:cubicBezTo>
                    <a:pt x="82" y="4"/>
                    <a:pt x="86" y="8"/>
                    <a:pt x="86" y="12"/>
                  </a:cubicBezTo>
                  <a:cubicBezTo>
                    <a:pt x="86" y="31"/>
                    <a:pt x="86" y="31"/>
                    <a:pt x="86" y="31"/>
                  </a:cubicBezTo>
                  <a:cubicBezTo>
                    <a:pt x="90" y="27"/>
                    <a:pt x="90" y="27"/>
                    <a:pt x="90" y="27"/>
                  </a:cubicBezTo>
                  <a:cubicBezTo>
                    <a:pt x="90" y="12"/>
                    <a:pt x="90" y="12"/>
                    <a:pt x="90" y="12"/>
                  </a:cubicBezTo>
                  <a:cubicBezTo>
                    <a:pt x="90" y="5"/>
                    <a:pt x="85" y="0"/>
                    <a:pt x="78" y="0"/>
                  </a:cubicBezTo>
                  <a:cubicBezTo>
                    <a:pt x="21" y="0"/>
                    <a:pt x="21" y="0"/>
                    <a:pt x="21" y="0"/>
                  </a:cubicBezTo>
                  <a:cubicBezTo>
                    <a:pt x="17" y="0"/>
                    <a:pt x="13" y="2"/>
                    <a:pt x="11" y="4"/>
                  </a:cubicBezTo>
                  <a:cubicBezTo>
                    <a:pt x="5" y="5"/>
                    <a:pt x="0" y="10"/>
                    <a:pt x="0" y="16"/>
                  </a:cubicBezTo>
                  <a:cubicBezTo>
                    <a:pt x="0" y="93"/>
                    <a:pt x="0" y="93"/>
                    <a:pt x="0" y="93"/>
                  </a:cubicBezTo>
                  <a:cubicBezTo>
                    <a:pt x="0" y="99"/>
                    <a:pt x="5" y="104"/>
                    <a:pt x="12" y="104"/>
                  </a:cubicBezTo>
                  <a:cubicBezTo>
                    <a:pt x="14" y="107"/>
                    <a:pt x="17" y="108"/>
                    <a:pt x="21" y="108"/>
                  </a:cubicBezTo>
                  <a:cubicBezTo>
                    <a:pt x="78" y="108"/>
                    <a:pt x="78" y="108"/>
                    <a:pt x="78" y="108"/>
                  </a:cubicBezTo>
                  <a:cubicBezTo>
                    <a:pt x="85" y="108"/>
                    <a:pt x="90" y="102"/>
                    <a:pt x="90" y="95"/>
                  </a:cubicBezTo>
                  <a:cubicBezTo>
                    <a:pt x="90" y="66"/>
                    <a:pt x="90" y="66"/>
                    <a:pt x="90" y="66"/>
                  </a:cubicBezTo>
                  <a:cubicBezTo>
                    <a:pt x="86" y="70"/>
                    <a:pt x="86" y="70"/>
                    <a:pt x="86" y="70"/>
                  </a:cubicBezTo>
                  <a:lnTo>
                    <a:pt x="86" y="95"/>
                  </a:lnTo>
                  <a:close/>
                  <a:moveTo>
                    <a:pt x="4" y="93"/>
                  </a:moveTo>
                  <a:cubicBezTo>
                    <a:pt x="4" y="16"/>
                    <a:pt x="4" y="16"/>
                    <a:pt x="4" y="16"/>
                  </a:cubicBezTo>
                  <a:cubicBezTo>
                    <a:pt x="4" y="13"/>
                    <a:pt x="6" y="10"/>
                    <a:pt x="9" y="9"/>
                  </a:cubicBezTo>
                  <a:cubicBezTo>
                    <a:pt x="8" y="10"/>
                    <a:pt x="8" y="11"/>
                    <a:pt x="8" y="12"/>
                  </a:cubicBezTo>
                  <a:cubicBezTo>
                    <a:pt x="8" y="95"/>
                    <a:pt x="8" y="95"/>
                    <a:pt x="8" y="95"/>
                  </a:cubicBezTo>
                  <a:cubicBezTo>
                    <a:pt x="8" y="97"/>
                    <a:pt x="8" y="98"/>
                    <a:pt x="9" y="100"/>
                  </a:cubicBezTo>
                  <a:cubicBezTo>
                    <a:pt x="6" y="98"/>
                    <a:pt x="4" y="96"/>
                    <a:pt x="4" y="9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Rectangle 50"/>
            <p:cNvSpPr>
              <a:spLocks noChangeArrowheads="1"/>
            </p:cNvSpPr>
            <p:nvPr/>
          </p:nvSpPr>
          <p:spPr bwMode="auto">
            <a:xfrm>
              <a:off x="4683125" y="4513263"/>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Rectangle 51"/>
            <p:cNvSpPr>
              <a:spLocks noChangeArrowheads="1"/>
            </p:cNvSpPr>
            <p:nvPr/>
          </p:nvSpPr>
          <p:spPr bwMode="auto">
            <a:xfrm>
              <a:off x="4683125" y="4573588"/>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52"/>
            <p:cNvSpPr/>
            <p:nvPr/>
          </p:nvSpPr>
          <p:spPr bwMode="auto">
            <a:xfrm>
              <a:off x="4683125" y="4633913"/>
              <a:ext cx="152400" cy="11112"/>
            </a:xfrm>
            <a:custGeom>
              <a:avLst/>
              <a:gdLst>
                <a:gd name="T0" fmla="*/ 0 w 96"/>
                <a:gd name="T1" fmla="*/ 7 h 7"/>
                <a:gd name="T2" fmla="*/ 92 w 96"/>
                <a:gd name="T3" fmla="*/ 7 h 7"/>
                <a:gd name="T4" fmla="*/ 96 w 96"/>
                <a:gd name="T5" fmla="*/ 0 h 7"/>
                <a:gd name="T6" fmla="*/ 0 w 96"/>
                <a:gd name="T7" fmla="*/ 0 h 7"/>
                <a:gd name="T8" fmla="*/ 0 w 96"/>
                <a:gd name="T9" fmla="*/ 7 h 7"/>
              </a:gdLst>
              <a:ahLst/>
              <a:cxnLst>
                <a:cxn ang="0">
                  <a:pos x="T0" y="T1"/>
                </a:cxn>
                <a:cxn ang="0">
                  <a:pos x="T2" y="T3"/>
                </a:cxn>
                <a:cxn ang="0">
                  <a:pos x="T4" y="T5"/>
                </a:cxn>
                <a:cxn ang="0">
                  <a:pos x="T6" y="T7"/>
                </a:cxn>
                <a:cxn ang="0">
                  <a:pos x="T8" y="T9"/>
                </a:cxn>
              </a:cxnLst>
              <a:rect l="0" t="0" r="r" b="b"/>
              <a:pathLst>
                <a:path w="96" h="7">
                  <a:moveTo>
                    <a:pt x="0" y="7"/>
                  </a:moveTo>
                  <a:lnTo>
                    <a:pt x="92" y="7"/>
                  </a:lnTo>
                  <a:lnTo>
                    <a:pt x="96" y="0"/>
                  </a:lnTo>
                  <a:lnTo>
                    <a:pt x="0"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53"/>
            <p:cNvSpPr/>
            <p:nvPr/>
          </p:nvSpPr>
          <p:spPr bwMode="auto">
            <a:xfrm>
              <a:off x="4683125" y="4694238"/>
              <a:ext cx="119063" cy="11112"/>
            </a:xfrm>
            <a:custGeom>
              <a:avLst/>
              <a:gdLst>
                <a:gd name="T0" fmla="*/ 0 w 75"/>
                <a:gd name="T1" fmla="*/ 7 h 7"/>
                <a:gd name="T2" fmla="*/ 75 w 75"/>
                <a:gd name="T3" fmla="*/ 7 h 7"/>
                <a:gd name="T4" fmla="*/ 75 w 75"/>
                <a:gd name="T5" fmla="*/ 2 h 7"/>
                <a:gd name="T6" fmla="*/ 75 w 75"/>
                <a:gd name="T7" fmla="*/ 0 h 7"/>
                <a:gd name="T8" fmla="*/ 0 w 75"/>
                <a:gd name="T9" fmla="*/ 0 h 7"/>
                <a:gd name="T10" fmla="*/ 0 w 75"/>
                <a:gd name="T11" fmla="*/ 7 h 7"/>
              </a:gdLst>
              <a:ahLst/>
              <a:cxnLst>
                <a:cxn ang="0">
                  <a:pos x="T0" y="T1"/>
                </a:cxn>
                <a:cxn ang="0">
                  <a:pos x="T2" y="T3"/>
                </a:cxn>
                <a:cxn ang="0">
                  <a:pos x="T4" y="T5"/>
                </a:cxn>
                <a:cxn ang="0">
                  <a:pos x="T6" y="T7"/>
                </a:cxn>
                <a:cxn ang="0">
                  <a:pos x="T8" y="T9"/>
                </a:cxn>
                <a:cxn ang="0">
                  <a:pos x="T10" y="T11"/>
                </a:cxn>
              </a:cxnLst>
              <a:rect l="0" t="0" r="r" b="b"/>
              <a:pathLst>
                <a:path w="75" h="7">
                  <a:moveTo>
                    <a:pt x="0" y="7"/>
                  </a:moveTo>
                  <a:lnTo>
                    <a:pt x="75" y="7"/>
                  </a:lnTo>
                  <a:lnTo>
                    <a:pt x="75" y="2"/>
                  </a:lnTo>
                  <a:lnTo>
                    <a:pt x="75" y="0"/>
                  </a:lnTo>
                  <a:lnTo>
                    <a:pt x="0"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Rectangle 54"/>
            <p:cNvSpPr>
              <a:spLocks noChangeArrowheads="1"/>
            </p:cNvSpPr>
            <p:nvPr/>
          </p:nvSpPr>
          <p:spPr bwMode="auto">
            <a:xfrm>
              <a:off x="4683125" y="4757738"/>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55"/>
            <p:cNvSpPr/>
            <p:nvPr/>
          </p:nvSpPr>
          <p:spPr bwMode="auto">
            <a:xfrm>
              <a:off x="4810125" y="4667250"/>
              <a:ext cx="66675" cy="68262"/>
            </a:xfrm>
            <a:custGeom>
              <a:avLst/>
              <a:gdLst>
                <a:gd name="T0" fmla="*/ 9 w 42"/>
                <a:gd name="T1" fmla="*/ 0 h 43"/>
                <a:gd name="T2" fmla="*/ 5 w 42"/>
                <a:gd name="T3" fmla="*/ 22 h 43"/>
                <a:gd name="T4" fmla="*/ 0 w 42"/>
                <a:gd name="T5" fmla="*/ 43 h 43"/>
                <a:gd name="T6" fmla="*/ 21 w 42"/>
                <a:gd name="T7" fmla="*/ 38 h 43"/>
                <a:gd name="T8" fmla="*/ 42 w 42"/>
                <a:gd name="T9" fmla="*/ 33 h 43"/>
                <a:gd name="T10" fmla="*/ 26 w 42"/>
                <a:gd name="T11" fmla="*/ 17 h 43"/>
                <a:gd name="T12" fmla="*/ 9 w 4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9" y="0"/>
                  </a:moveTo>
                  <a:lnTo>
                    <a:pt x="5" y="22"/>
                  </a:lnTo>
                  <a:lnTo>
                    <a:pt x="0" y="43"/>
                  </a:lnTo>
                  <a:lnTo>
                    <a:pt x="21" y="38"/>
                  </a:lnTo>
                  <a:lnTo>
                    <a:pt x="42" y="33"/>
                  </a:lnTo>
                  <a:lnTo>
                    <a:pt x="26" y="17"/>
                  </a:lnTo>
                  <a:lnTo>
                    <a:pt x="9"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56"/>
            <p:cNvSpPr/>
            <p:nvPr/>
          </p:nvSpPr>
          <p:spPr bwMode="auto">
            <a:xfrm>
              <a:off x="4832350" y="4543425"/>
              <a:ext cx="123825" cy="123825"/>
            </a:xfrm>
            <a:custGeom>
              <a:avLst/>
              <a:gdLst>
                <a:gd name="T0" fmla="*/ 0 w 78"/>
                <a:gd name="T1" fmla="*/ 74 h 78"/>
                <a:gd name="T2" fmla="*/ 5 w 78"/>
                <a:gd name="T3" fmla="*/ 78 h 78"/>
                <a:gd name="T4" fmla="*/ 78 w 78"/>
                <a:gd name="T5" fmla="*/ 5 h 78"/>
                <a:gd name="T6" fmla="*/ 73 w 78"/>
                <a:gd name="T7" fmla="*/ 0 h 78"/>
                <a:gd name="T8" fmla="*/ 0 w 78"/>
                <a:gd name="T9" fmla="*/ 74 h 78"/>
              </a:gdLst>
              <a:ahLst/>
              <a:cxnLst>
                <a:cxn ang="0">
                  <a:pos x="T0" y="T1"/>
                </a:cxn>
                <a:cxn ang="0">
                  <a:pos x="T2" y="T3"/>
                </a:cxn>
                <a:cxn ang="0">
                  <a:pos x="T4" y="T5"/>
                </a:cxn>
                <a:cxn ang="0">
                  <a:pos x="T6" y="T7"/>
                </a:cxn>
                <a:cxn ang="0">
                  <a:pos x="T8" y="T9"/>
                </a:cxn>
              </a:cxnLst>
              <a:rect l="0" t="0" r="r" b="b"/>
              <a:pathLst>
                <a:path w="78" h="78">
                  <a:moveTo>
                    <a:pt x="0" y="74"/>
                  </a:moveTo>
                  <a:lnTo>
                    <a:pt x="5" y="78"/>
                  </a:lnTo>
                  <a:lnTo>
                    <a:pt x="78" y="5"/>
                  </a:lnTo>
                  <a:lnTo>
                    <a:pt x="73" y="0"/>
                  </a:lnTo>
                  <a:lnTo>
                    <a:pt x="0" y="7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57"/>
            <p:cNvSpPr/>
            <p:nvPr/>
          </p:nvSpPr>
          <p:spPr bwMode="auto">
            <a:xfrm>
              <a:off x="4876800" y="4589463"/>
              <a:ext cx="123825" cy="123825"/>
            </a:xfrm>
            <a:custGeom>
              <a:avLst/>
              <a:gdLst>
                <a:gd name="T0" fmla="*/ 0 w 78"/>
                <a:gd name="T1" fmla="*/ 73 h 78"/>
                <a:gd name="T2" fmla="*/ 5 w 78"/>
                <a:gd name="T3" fmla="*/ 78 h 78"/>
                <a:gd name="T4" fmla="*/ 78 w 78"/>
                <a:gd name="T5" fmla="*/ 4 h 78"/>
                <a:gd name="T6" fmla="*/ 74 w 78"/>
                <a:gd name="T7" fmla="*/ 0 h 78"/>
                <a:gd name="T8" fmla="*/ 0 w 78"/>
                <a:gd name="T9" fmla="*/ 73 h 78"/>
              </a:gdLst>
              <a:ahLst/>
              <a:cxnLst>
                <a:cxn ang="0">
                  <a:pos x="T0" y="T1"/>
                </a:cxn>
                <a:cxn ang="0">
                  <a:pos x="T2" y="T3"/>
                </a:cxn>
                <a:cxn ang="0">
                  <a:pos x="T4" y="T5"/>
                </a:cxn>
                <a:cxn ang="0">
                  <a:pos x="T6" y="T7"/>
                </a:cxn>
                <a:cxn ang="0">
                  <a:pos x="T8" y="T9"/>
                </a:cxn>
              </a:cxnLst>
              <a:rect l="0" t="0" r="r" b="b"/>
              <a:pathLst>
                <a:path w="78" h="78">
                  <a:moveTo>
                    <a:pt x="0" y="73"/>
                  </a:moveTo>
                  <a:lnTo>
                    <a:pt x="5" y="78"/>
                  </a:lnTo>
                  <a:lnTo>
                    <a:pt x="78" y="4"/>
                  </a:lnTo>
                  <a:lnTo>
                    <a:pt x="74" y="0"/>
                  </a:lnTo>
                  <a:lnTo>
                    <a:pt x="0" y="7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58"/>
            <p:cNvSpPr/>
            <p:nvPr/>
          </p:nvSpPr>
          <p:spPr bwMode="auto">
            <a:xfrm>
              <a:off x="4846638" y="4559300"/>
              <a:ext cx="136525" cy="134937"/>
            </a:xfrm>
            <a:custGeom>
              <a:avLst/>
              <a:gdLst>
                <a:gd name="T0" fmla="*/ 76 w 86"/>
                <a:gd name="T1" fmla="*/ 0 h 85"/>
                <a:gd name="T2" fmla="*/ 0 w 86"/>
                <a:gd name="T3" fmla="*/ 75 h 85"/>
                <a:gd name="T4" fmla="*/ 12 w 86"/>
                <a:gd name="T5" fmla="*/ 85 h 85"/>
                <a:gd name="T6" fmla="*/ 86 w 86"/>
                <a:gd name="T7" fmla="*/ 12 h 85"/>
                <a:gd name="T8" fmla="*/ 76 w 86"/>
                <a:gd name="T9" fmla="*/ 0 h 85"/>
              </a:gdLst>
              <a:ahLst/>
              <a:cxnLst>
                <a:cxn ang="0">
                  <a:pos x="T0" y="T1"/>
                </a:cxn>
                <a:cxn ang="0">
                  <a:pos x="T2" y="T3"/>
                </a:cxn>
                <a:cxn ang="0">
                  <a:pos x="T4" y="T5"/>
                </a:cxn>
                <a:cxn ang="0">
                  <a:pos x="T6" y="T7"/>
                </a:cxn>
                <a:cxn ang="0">
                  <a:pos x="T8" y="T9"/>
                </a:cxn>
              </a:cxnLst>
              <a:rect l="0" t="0" r="r" b="b"/>
              <a:pathLst>
                <a:path w="86" h="85">
                  <a:moveTo>
                    <a:pt x="76" y="0"/>
                  </a:moveTo>
                  <a:lnTo>
                    <a:pt x="0" y="75"/>
                  </a:lnTo>
                  <a:lnTo>
                    <a:pt x="12" y="85"/>
                  </a:lnTo>
                  <a:lnTo>
                    <a:pt x="86" y="12"/>
                  </a:lnTo>
                  <a:lnTo>
                    <a:pt x="76"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59"/>
            <p:cNvSpPr/>
            <p:nvPr/>
          </p:nvSpPr>
          <p:spPr bwMode="auto">
            <a:xfrm>
              <a:off x="4953000" y="4529138"/>
              <a:ext cx="63500" cy="63500"/>
            </a:xfrm>
            <a:custGeom>
              <a:avLst/>
              <a:gdLst>
                <a:gd name="T0" fmla="*/ 0 w 40"/>
                <a:gd name="T1" fmla="*/ 7 h 40"/>
                <a:gd name="T2" fmla="*/ 33 w 40"/>
                <a:gd name="T3" fmla="*/ 40 h 40"/>
                <a:gd name="T4" fmla="*/ 40 w 40"/>
                <a:gd name="T5" fmla="*/ 33 h 40"/>
                <a:gd name="T6" fmla="*/ 7 w 40"/>
                <a:gd name="T7" fmla="*/ 0 h 40"/>
                <a:gd name="T8" fmla="*/ 0 w 40"/>
                <a:gd name="T9" fmla="*/ 7 h 40"/>
              </a:gdLst>
              <a:ahLst/>
              <a:cxnLst>
                <a:cxn ang="0">
                  <a:pos x="T0" y="T1"/>
                </a:cxn>
                <a:cxn ang="0">
                  <a:pos x="T2" y="T3"/>
                </a:cxn>
                <a:cxn ang="0">
                  <a:pos x="T4" y="T5"/>
                </a:cxn>
                <a:cxn ang="0">
                  <a:pos x="T6" y="T7"/>
                </a:cxn>
                <a:cxn ang="0">
                  <a:pos x="T8" y="T9"/>
                </a:cxn>
              </a:cxnLst>
              <a:rect l="0" t="0" r="r" b="b"/>
              <a:pathLst>
                <a:path w="40" h="40">
                  <a:moveTo>
                    <a:pt x="0" y="7"/>
                  </a:moveTo>
                  <a:lnTo>
                    <a:pt x="33" y="40"/>
                  </a:lnTo>
                  <a:lnTo>
                    <a:pt x="40" y="33"/>
                  </a:lnTo>
                  <a:lnTo>
                    <a:pt x="7"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60"/>
            <p:cNvSpPr/>
            <p:nvPr/>
          </p:nvSpPr>
          <p:spPr bwMode="auto">
            <a:xfrm>
              <a:off x="4964113" y="4495800"/>
              <a:ext cx="85725" cy="85725"/>
            </a:xfrm>
            <a:custGeom>
              <a:avLst/>
              <a:gdLst>
                <a:gd name="T0" fmla="*/ 20 w 23"/>
                <a:gd name="T1" fmla="*/ 8 h 23"/>
                <a:gd name="T2" fmla="*/ 15 w 23"/>
                <a:gd name="T3" fmla="*/ 3 h 23"/>
                <a:gd name="T4" fmla="*/ 6 w 23"/>
                <a:gd name="T5" fmla="*/ 3 h 23"/>
                <a:gd name="T6" fmla="*/ 0 w 23"/>
                <a:gd name="T7" fmla="*/ 8 h 23"/>
                <a:gd name="T8" fmla="*/ 15 w 23"/>
                <a:gd name="T9" fmla="*/ 23 h 23"/>
                <a:gd name="T10" fmla="*/ 20 w 23"/>
                <a:gd name="T11" fmla="*/ 17 h 23"/>
                <a:gd name="T12" fmla="*/ 20 w 23"/>
                <a:gd name="T13" fmla="*/ 8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0" y="8"/>
                  </a:moveTo>
                  <a:cubicBezTo>
                    <a:pt x="15" y="3"/>
                    <a:pt x="15" y="3"/>
                    <a:pt x="15" y="3"/>
                  </a:cubicBezTo>
                  <a:cubicBezTo>
                    <a:pt x="12" y="0"/>
                    <a:pt x="8" y="0"/>
                    <a:pt x="6" y="3"/>
                  </a:cubicBezTo>
                  <a:cubicBezTo>
                    <a:pt x="0" y="8"/>
                    <a:pt x="0" y="8"/>
                    <a:pt x="0" y="8"/>
                  </a:cubicBezTo>
                  <a:cubicBezTo>
                    <a:pt x="15" y="23"/>
                    <a:pt x="15" y="23"/>
                    <a:pt x="15" y="23"/>
                  </a:cubicBezTo>
                  <a:cubicBezTo>
                    <a:pt x="20" y="17"/>
                    <a:pt x="20" y="17"/>
                    <a:pt x="20" y="17"/>
                  </a:cubicBezTo>
                  <a:cubicBezTo>
                    <a:pt x="23" y="15"/>
                    <a:pt x="23" y="11"/>
                    <a:pt x="20" y="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0" name="组合 29"/>
          <p:cNvGrpSpPr/>
          <p:nvPr/>
        </p:nvGrpSpPr>
        <p:grpSpPr>
          <a:xfrm>
            <a:off x="2522088" y="2627592"/>
            <a:ext cx="1328006" cy="2583014"/>
            <a:chOff x="2484861" y="2653887"/>
            <a:chExt cx="1328006" cy="2583014"/>
          </a:xfrm>
        </p:grpSpPr>
        <p:grpSp>
          <p:nvGrpSpPr>
            <p:cNvPr id="31" name="组合 26"/>
            <p:cNvGrpSpPr/>
            <p:nvPr/>
          </p:nvGrpSpPr>
          <p:grpSpPr>
            <a:xfrm>
              <a:off x="2484861" y="2653887"/>
              <a:ext cx="1328006" cy="1197348"/>
              <a:chOff x="1503554" y="2665038"/>
              <a:chExt cx="1328006" cy="1197348"/>
            </a:xfrm>
          </p:grpSpPr>
          <p:sp>
            <p:nvSpPr>
              <p:cNvPr id="35" name="Freeform 5"/>
              <p:cNvSpPr/>
              <p:nvPr/>
            </p:nvSpPr>
            <p:spPr bwMode="auto">
              <a:xfrm>
                <a:off x="1503554" y="2665038"/>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E274A6"/>
              </a:solidFill>
              <a:ln w="952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pic>
            <p:nvPicPr>
              <p:cNvPr id="36" name="Picture 2"/>
              <p:cNvPicPr>
                <a:picLocks noChangeAspect="1" noChangeArrowheads="1"/>
              </p:cNvPicPr>
              <p:nvPr/>
            </p:nvPicPr>
            <p:blipFill>
              <a:blip r:embed="rId4" cstate="print"/>
              <a:srcRect/>
              <a:stretch>
                <a:fillRect/>
              </a:stretch>
            </p:blipFill>
            <p:spPr bwMode="auto">
              <a:xfrm>
                <a:off x="1799065" y="2926484"/>
                <a:ext cx="721112" cy="648190"/>
              </a:xfrm>
              <a:prstGeom prst="rect">
                <a:avLst/>
              </a:prstGeom>
              <a:noFill/>
              <a:ln w="9525">
                <a:noFill/>
                <a:miter lim="800000"/>
                <a:headEnd/>
                <a:tailEnd/>
              </a:ln>
              <a:effectLst/>
            </p:spPr>
          </p:pic>
        </p:grpSp>
        <p:sp>
          <p:nvSpPr>
            <p:cNvPr id="34" name="矩形 33"/>
            <p:cNvSpPr/>
            <p:nvPr/>
          </p:nvSpPr>
          <p:spPr>
            <a:xfrm>
              <a:off x="2502763" y="3972452"/>
              <a:ext cx="1261884" cy="1264449"/>
            </a:xfrm>
            <a:prstGeom prst="rect">
              <a:avLst/>
            </a:prstGeom>
          </p:spPr>
          <p:txBody>
            <a:bodyPr wrap="none">
              <a:spAutoFit/>
            </a:bodyPr>
            <a:lstStyle/>
            <a:p>
              <a:pPr algn="ctr">
                <a:lnSpc>
                  <a:spcPct val="150000"/>
                </a:lnSpc>
                <a:spcAft>
                  <a:spcPts val="0"/>
                </a:spcAft>
                <a:defRPr/>
              </a:pPr>
              <a:r>
                <a:rPr lang="en-US" altLang="zh-CN" sz="2000" kern="100" dirty="0">
                  <a:solidFill>
                    <a:srgbClr val="E274A6"/>
                  </a:solidFill>
                  <a:cs typeface="+mn-ea"/>
                  <a:sym typeface="+mn-lt"/>
                </a:rPr>
                <a:t>PART 01</a:t>
              </a:r>
            </a:p>
            <a:p>
              <a:pPr algn="ctr">
                <a:lnSpc>
                  <a:spcPct val="150000"/>
                </a:lnSpc>
                <a:spcBef>
                  <a:spcPts val="500"/>
                </a:spcBef>
                <a:spcAft>
                  <a:spcPts val="0"/>
                </a:spcAft>
                <a:defRPr/>
              </a:pPr>
              <a:r>
                <a:rPr lang="zh-CN" altLang="en-US" sz="2800" b="1" kern="100" dirty="0">
                  <a:solidFill>
                    <a:srgbClr val="E274A6"/>
                  </a:solidFill>
                  <a:cs typeface="+mn-ea"/>
                  <a:sym typeface="+mn-lt"/>
                </a:rPr>
                <a:t>考点帮</a:t>
              </a:r>
              <a:endParaRPr lang="en-US" altLang="zh-CN" sz="2800" b="1" kern="100" dirty="0">
                <a:solidFill>
                  <a:srgbClr val="E274A6"/>
                </a:solidFill>
                <a:cs typeface="+mn-ea"/>
                <a:sym typeface="+mn-lt"/>
              </a:endParaRPr>
            </a:p>
          </p:txBody>
        </p:sp>
      </p:grpSp>
      <p:grpSp>
        <p:nvGrpSpPr>
          <p:cNvPr id="32" name="组合 31"/>
          <p:cNvGrpSpPr/>
          <p:nvPr/>
        </p:nvGrpSpPr>
        <p:grpSpPr>
          <a:xfrm>
            <a:off x="4638404" y="2648313"/>
            <a:ext cx="1328006" cy="2583014"/>
            <a:chOff x="2562883" y="2642737"/>
            <a:chExt cx="1328006" cy="2583014"/>
          </a:xfrm>
        </p:grpSpPr>
        <p:sp>
          <p:nvSpPr>
            <p:cNvPr id="33" name="Freeform 5"/>
            <p:cNvSpPr/>
            <p:nvPr/>
          </p:nvSpPr>
          <p:spPr bwMode="auto">
            <a:xfrm>
              <a:off x="2562883" y="2642737"/>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6834"/>
            </a:solidFill>
            <a:ln w="952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37" name="矩形 36"/>
            <p:cNvSpPr/>
            <p:nvPr/>
          </p:nvSpPr>
          <p:spPr>
            <a:xfrm>
              <a:off x="2580785" y="3961302"/>
              <a:ext cx="1261884" cy="1264449"/>
            </a:xfrm>
            <a:prstGeom prst="rect">
              <a:avLst/>
            </a:prstGeom>
          </p:spPr>
          <p:txBody>
            <a:bodyPr wrap="none">
              <a:spAutoFit/>
            </a:bodyPr>
            <a:lstStyle/>
            <a:p>
              <a:pPr algn="ctr">
                <a:lnSpc>
                  <a:spcPct val="150000"/>
                </a:lnSpc>
                <a:spcAft>
                  <a:spcPts val="0"/>
                </a:spcAft>
                <a:defRPr/>
              </a:pPr>
              <a:r>
                <a:rPr lang="en-US" altLang="zh-CN" sz="2000" kern="100" dirty="0">
                  <a:solidFill>
                    <a:srgbClr val="006834"/>
                  </a:solidFill>
                  <a:cs typeface="+mn-ea"/>
                  <a:sym typeface="+mn-lt"/>
                </a:rPr>
                <a:t>PART 02</a:t>
              </a:r>
            </a:p>
            <a:p>
              <a:pPr algn="ctr">
                <a:lnSpc>
                  <a:spcPct val="150000"/>
                </a:lnSpc>
                <a:spcBef>
                  <a:spcPts val="500"/>
                </a:spcBef>
                <a:spcAft>
                  <a:spcPts val="0"/>
                </a:spcAft>
                <a:defRPr/>
              </a:pPr>
              <a:r>
                <a:rPr lang="zh-CN" altLang="en-US" sz="2800" b="1" kern="100" dirty="0">
                  <a:solidFill>
                    <a:srgbClr val="006834"/>
                  </a:solidFill>
                  <a:cs typeface="+mn-ea"/>
                  <a:sym typeface="+mn-lt"/>
                </a:rPr>
                <a:t>拓展帮</a:t>
              </a:r>
              <a:endParaRPr lang="en-US" altLang="zh-CN" sz="2800" b="1" kern="100" dirty="0">
                <a:solidFill>
                  <a:srgbClr val="006834"/>
                </a:solidFill>
                <a:cs typeface="+mn-ea"/>
                <a:sym typeface="+mn-lt"/>
              </a:endParaRPr>
            </a:p>
          </p:txBody>
        </p:sp>
        <p:pic>
          <p:nvPicPr>
            <p:cNvPr id="38" name="Picture 3" descr="C:\Users\lenovo\Desktop\PPT图\体系构建1.png"/>
            <p:cNvPicPr>
              <a:picLocks noChangeAspect="1" noChangeArrowheads="1"/>
            </p:cNvPicPr>
            <p:nvPr/>
          </p:nvPicPr>
          <p:blipFill>
            <a:blip r:embed="rId5" cstate="print"/>
            <a:srcRect/>
            <a:stretch>
              <a:fillRect/>
            </a:stretch>
          </p:blipFill>
          <p:spPr bwMode="auto">
            <a:xfrm>
              <a:off x="2835828" y="2875389"/>
              <a:ext cx="754865" cy="733898"/>
            </a:xfrm>
            <a:prstGeom prst="rect">
              <a:avLst/>
            </a:prstGeom>
            <a:noFill/>
          </p:spPr>
        </p:pic>
      </p:gr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50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8" grpId="0" animBg="1"/>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57"/>
          <p:cNvGrpSpPr/>
          <p:nvPr/>
        </p:nvGrpSpPr>
        <p:grpSpPr>
          <a:xfrm>
            <a:off x="89481" y="165300"/>
            <a:ext cx="1583992" cy="461665"/>
            <a:chOff x="89481" y="101800"/>
            <a:chExt cx="1583992" cy="461665"/>
          </a:xfrm>
        </p:grpSpPr>
        <p:grpSp>
          <p:nvGrpSpPr>
            <p:cNvPr id="3" name="组合 158"/>
            <p:cNvGrpSpPr/>
            <p:nvPr/>
          </p:nvGrpSpPr>
          <p:grpSpPr>
            <a:xfrm>
              <a:off x="89481" y="125939"/>
              <a:ext cx="462800" cy="419978"/>
              <a:chOff x="4603750" y="4427538"/>
              <a:chExt cx="446088" cy="404812"/>
            </a:xfrm>
            <a:solidFill>
              <a:schemeClr val="accent2"/>
            </a:solidFill>
          </p:grpSpPr>
          <p:sp>
            <p:nvSpPr>
              <p:cNvPr id="161" name="Freeform 49"/>
              <p:cNvSpPr>
                <a:spLocks noEditPoints="1"/>
              </p:cNvSpPr>
              <p:nvPr/>
            </p:nvSpPr>
            <p:spPr bwMode="auto">
              <a:xfrm>
                <a:off x="4603750" y="4427538"/>
                <a:ext cx="338138" cy="404812"/>
              </a:xfrm>
              <a:custGeom>
                <a:avLst/>
                <a:gdLst>
                  <a:gd name="T0" fmla="*/ 86 w 90"/>
                  <a:gd name="T1" fmla="*/ 95 h 108"/>
                  <a:gd name="T2" fmla="*/ 78 w 90"/>
                  <a:gd name="T3" fmla="*/ 104 h 108"/>
                  <a:gd name="T4" fmla="*/ 21 w 90"/>
                  <a:gd name="T5" fmla="*/ 104 h 108"/>
                  <a:gd name="T6" fmla="*/ 12 w 90"/>
                  <a:gd name="T7" fmla="*/ 95 h 108"/>
                  <a:gd name="T8" fmla="*/ 12 w 90"/>
                  <a:gd name="T9" fmla="*/ 12 h 108"/>
                  <a:gd name="T10" fmla="*/ 21 w 90"/>
                  <a:gd name="T11" fmla="*/ 4 h 108"/>
                  <a:gd name="T12" fmla="*/ 78 w 90"/>
                  <a:gd name="T13" fmla="*/ 4 h 108"/>
                  <a:gd name="T14" fmla="*/ 86 w 90"/>
                  <a:gd name="T15" fmla="*/ 12 h 108"/>
                  <a:gd name="T16" fmla="*/ 86 w 90"/>
                  <a:gd name="T17" fmla="*/ 31 h 108"/>
                  <a:gd name="T18" fmla="*/ 90 w 90"/>
                  <a:gd name="T19" fmla="*/ 27 h 108"/>
                  <a:gd name="T20" fmla="*/ 90 w 90"/>
                  <a:gd name="T21" fmla="*/ 12 h 108"/>
                  <a:gd name="T22" fmla="*/ 78 w 90"/>
                  <a:gd name="T23" fmla="*/ 0 h 108"/>
                  <a:gd name="T24" fmla="*/ 21 w 90"/>
                  <a:gd name="T25" fmla="*/ 0 h 108"/>
                  <a:gd name="T26" fmla="*/ 11 w 90"/>
                  <a:gd name="T27" fmla="*/ 4 h 108"/>
                  <a:gd name="T28" fmla="*/ 0 w 90"/>
                  <a:gd name="T29" fmla="*/ 16 h 108"/>
                  <a:gd name="T30" fmla="*/ 0 w 90"/>
                  <a:gd name="T31" fmla="*/ 93 h 108"/>
                  <a:gd name="T32" fmla="*/ 12 w 90"/>
                  <a:gd name="T33" fmla="*/ 104 h 108"/>
                  <a:gd name="T34" fmla="*/ 21 w 90"/>
                  <a:gd name="T35" fmla="*/ 108 h 108"/>
                  <a:gd name="T36" fmla="*/ 78 w 90"/>
                  <a:gd name="T37" fmla="*/ 108 h 108"/>
                  <a:gd name="T38" fmla="*/ 90 w 90"/>
                  <a:gd name="T39" fmla="*/ 95 h 108"/>
                  <a:gd name="T40" fmla="*/ 90 w 90"/>
                  <a:gd name="T41" fmla="*/ 66 h 108"/>
                  <a:gd name="T42" fmla="*/ 86 w 90"/>
                  <a:gd name="T43" fmla="*/ 70 h 108"/>
                  <a:gd name="T44" fmla="*/ 86 w 90"/>
                  <a:gd name="T45" fmla="*/ 95 h 108"/>
                  <a:gd name="T46" fmla="*/ 4 w 90"/>
                  <a:gd name="T47" fmla="*/ 93 h 108"/>
                  <a:gd name="T48" fmla="*/ 4 w 90"/>
                  <a:gd name="T49" fmla="*/ 16 h 108"/>
                  <a:gd name="T50" fmla="*/ 9 w 90"/>
                  <a:gd name="T51" fmla="*/ 9 h 108"/>
                  <a:gd name="T52" fmla="*/ 8 w 90"/>
                  <a:gd name="T53" fmla="*/ 12 h 108"/>
                  <a:gd name="T54" fmla="*/ 8 w 90"/>
                  <a:gd name="T55" fmla="*/ 95 h 108"/>
                  <a:gd name="T56" fmla="*/ 9 w 90"/>
                  <a:gd name="T57" fmla="*/ 100 h 108"/>
                  <a:gd name="T58" fmla="*/ 4 w 90"/>
                  <a:gd name="T59" fmla="*/ 9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08">
                    <a:moveTo>
                      <a:pt x="86" y="95"/>
                    </a:moveTo>
                    <a:cubicBezTo>
                      <a:pt x="86" y="100"/>
                      <a:pt x="82" y="104"/>
                      <a:pt x="78" y="104"/>
                    </a:cubicBezTo>
                    <a:cubicBezTo>
                      <a:pt x="21" y="104"/>
                      <a:pt x="21" y="104"/>
                      <a:pt x="21" y="104"/>
                    </a:cubicBezTo>
                    <a:cubicBezTo>
                      <a:pt x="16" y="104"/>
                      <a:pt x="12" y="100"/>
                      <a:pt x="12" y="95"/>
                    </a:cubicBezTo>
                    <a:cubicBezTo>
                      <a:pt x="12" y="12"/>
                      <a:pt x="12" y="12"/>
                      <a:pt x="12" y="12"/>
                    </a:cubicBezTo>
                    <a:cubicBezTo>
                      <a:pt x="12" y="8"/>
                      <a:pt x="16" y="4"/>
                      <a:pt x="21" y="4"/>
                    </a:cubicBezTo>
                    <a:cubicBezTo>
                      <a:pt x="78" y="4"/>
                      <a:pt x="78" y="4"/>
                      <a:pt x="78" y="4"/>
                    </a:cubicBezTo>
                    <a:cubicBezTo>
                      <a:pt x="82" y="4"/>
                      <a:pt x="86" y="8"/>
                      <a:pt x="86" y="12"/>
                    </a:cubicBezTo>
                    <a:cubicBezTo>
                      <a:pt x="86" y="31"/>
                      <a:pt x="86" y="31"/>
                      <a:pt x="86" y="31"/>
                    </a:cubicBezTo>
                    <a:cubicBezTo>
                      <a:pt x="90" y="27"/>
                      <a:pt x="90" y="27"/>
                      <a:pt x="90" y="27"/>
                    </a:cubicBezTo>
                    <a:cubicBezTo>
                      <a:pt x="90" y="12"/>
                      <a:pt x="90" y="12"/>
                      <a:pt x="90" y="12"/>
                    </a:cubicBezTo>
                    <a:cubicBezTo>
                      <a:pt x="90" y="5"/>
                      <a:pt x="85" y="0"/>
                      <a:pt x="78" y="0"/>
                    </a:cubicBezTo>
                    <a:cubicBezTo>
                      <a:pt x="21" y="0"/>
                      <a:pt x="21" y="0"/>
                      <a:pt x="21" y="0"/>
                    </a:cubicBezTo>
                    <a:cubicBezTo>
                      <a:pt x="17" y="0"/>
                      <a:pt x="13" y="2"/>
                      <a:pt x="11" y="4"/>
                    </a:cubicBezTo>
                    <a:cubicBezTo>
                      <a:pt x="5" y="5"/>
                      <a:pt x="0" y="10"/>
                      <a:pt x="0" y="16"/>
                    </a:cubicBezTo>
                    <a:cubicBezTo>
                      <a:pt x="0" y="93"/>
                      <a:pt x="0" y="93"/>
                      <a:pt x="0" y="93"/>
                    </a:cubicBezTo>
                    <a:cubicBezTo>
                      <a:pt x="0" y="99"/>
                      <a:pt x="5" y="104"/>
                      <a:pt x="12" y="104"/>
                    </a:cubicBezTo>
                    <a:cubicBezTo>
                      <a:pt x="14" y="107"/>
                      <a:pt x="17" y="108"/>
                      <a:pt x="21" y="108"/>
                    </a:cubicBezTo>
                    <a:cubicBezTo>
                      <a:pt x="78" y="108"/>
                      <a:pt x="78" y="108"/>
                      <a:pt x="78" y="108"/>
                    </a:cubicBezTo>
                    <a:cubicBezTo>
                      <a:pt x="85" y="108"/>
                      <a:pt x="90" y="102"/>
                      <a:pt x="90" y="95"/>
                    </a:cubicBezTo>
                    <a:cubicBezTo>
                      <a:pt x="90" y="66"/>
                      <a:pt x="90" y="66"/>
                      <a:pt x="90" y="66"/>
                    </a:cubicBezTo>
                    <a:cubicBezTo>
                      <a:pt x="86" y="70"/>
                      <a:pt x="86" y="70"/>
                      <a:pt x="86" y="70"/>
                    </a:cubicBezTo>
                    <a:lnTo>
                      <a:pt x="86" y="95"/>
                    </a:lnTo>
                    <a:close/>
                    <a:moveTo>
                      <a:pt x="4" y="93"/>
                    </a:moveTo>
                    <a:cubicBezTo>
                      <a:pt x="4" y="16"/>
                      <a:pt x="4" y="16"/>
                      <a:pt x="4" y="16"/>
                    </a:cubicBezTo>
                    <a:cubicBezTo>
                      <a:pt x="4" y="13"/>
                      <a:pt x="6" y="10"/>
                      <a:pt x="9" y="9"/>
                    </a:cubicBezTo>
                    <a:cubicBezTo>
                      <a:pt x="8" y="10"/>
                      <a:pt x="8" y="11"/>
                      <a:pt x="8" y="12"/>
                    </a:cubicBezTo>
                    <a:cubicBezTo>
                      <a:pt x="8" y="95"/>
                      <a:pt x="8" y="95"/>
                      <a:pt x="8" y="95"/>
                    </a:cubicBezTo>
                    <a:cubicBezTo>
                      <a:pt x="8" y="97"/>
                      <a:pt x="8" y="98"/>
                      <a:pt x="9" y="100"/>
                    </a:cubicBezTo>
                    <a:cubicBezTo>
                      <a:pt x="6" y="98"/>
                      <a:pt x="4" y="96"/>
                      <a:pt x="4" y="9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Rectangle 50"/>
              <p:cNvSpPr>
                <a:spLocks noChangeArrowheads="1"/>
              </p:cNvSpPr>
              <p:nvPr/>
            </p:nvSpPr>
            <p:spPr bwMode="auto">
              <a:xfrm>
                <a:off x="4683125" y="4513263"/>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Rectangle 51"/>
              <p:cNvSpPr>
                <a:spLocks noChangeArrowheads="1"/>
              </p:cNvSpPr>
              <p:nvPr/>
            </p:nvSpPr>
            <p:spPr bwMode="auto">
              <a:xfrm>
                <a:off x="4683125" y="4573588"/>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52"/>
              <p:cNvSpPr/>
              <p:nvPr/>
            </p:nvSpPr>
            <p:spPr bwMode="auto">
              <a:xfrm>
                <a:off x="4683125" y="4633913"/>
                <a:ext cx="152400" cy="11112"/>
              </a:xfrm>
              <a:custGeom>
                <a:avLst/>
                <a:gdLst>
                  <a:gd name="T0" fmla="*/ 0 w 96"/>
                  <a:gd name="T1" fmla="*/ 7 h 7"/>
                  <a:gd name="T2" fmla="*/ 92 w 96"/>
                  <a:gd name="T3" fmla="*/ 7 h 7"/>
                  <a:gd name="T4" fmla="*/ 96 w 96"/>
                  <a:gd name="T5" fmla="*/ 0 h 7"/>
                  <a:gd name="T6" fmla="*/ 0 w 96"/>
                  <a:gd name="T7" fmla="*/ 0 h 7"/>
                  <a:gd name="T8" fmla="*/ 0 w 96"/>
                  <a:gd name="T9" fmla="*/ 7 h 7"/>
                </a:gdLst>
                <a:ahLst/>
                <a:cxnLst>
                  <a:cxn ang="0">
                    <a:pos x="T0" y="T1"/>
                  </a:cxn>
                  <a:cxn ang="0">
                    <a:pos x="T2" y="T3"/>
                  </a:cxn>
                  <a:cxn ang="0">
                    <a:pos x="T4" y="T5"/>
                  </a:cxn>
                  <a:cxn ang="0">
                    <a:pos x="T6" y="T7"/>
                  </a:cxn>
                  <a:cxn ang="0">
                    <a:pos x="T8" y="T9"/>
                  </a:cxn>
                </a:cxnLst>
                <a:rect l="0" t="0" r="r" b="b"/>
                <a:pathLst>
                  <a:path w="96" h="7">
                    <a:moveTo>
                      <a:pt x="0" y="7"/>
                    </a:moveTo>
                    <a:lnTo>
                      <a:pt x="92" y="7"/>
                    </a:lnTo>
                    <a:lnTo>
                      <a:pt x="96" y="0"/>
                    </a:lnTo>
                    <a:lnTo>
                      <a:pt x="0"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Freeform 53"/>
              <p:cNvSpPr/>
              <p:nvPr/>
            </p:nvSpPr>
            <p:spPr bwMode="auto">
              <a:xfrm>
                <a:off x="4683125" y="4694238"/>
                <a:ext cx="119063" cy="11112"/>
              </a:xfrm>
              <a:custGeom>
                <a:avLst/>
                <a:gdLst>
                  <a:gd name="T0" fmla="*/ 0 w 75"/>
                  <a:gd name="T1" fmla="*/ 7 h 7"/>
                  <a:gd name="T2" fmla="*/ 75 w 75"/>
                  <a:gd name="T3" fmla="*/ 7 h 7"/>
                  <a:gd name="T4" fmla="*/ 75 w 75"/>
                  <a:gd name="T5" fmla="*/ 2 h 7"/>
                  <a:gd name="T6" fmla="*/ 75 w 75"/>
                  <a:gd name="T7" fmla="*/ 0 h 7"/>
                  <a:gd name="T8" fmla="*/ 0 w 75"/>
                  <a:gd name="T9" fmla="*/ 0 h 7"/>
                  <a:gd name="T10" fmla="*/ 0 w 75"/>
                  <a:gd name="T11" fmla="*/ 7 h 7"/>
                </a:gdLst>
                <a:ahLst/>
                <a:cxnLst>
                  <a:cxn ang="0">
                    <a:pos x="T0" y="T1"/>
                  </a:cxn>
                  <a:cxn ang="0">
                    <a:pos x="T2" y="T3"/>
                  </a:cxn>
                  <a:cxn ang="0">
                    <a:pos x="T4" y="T5"/>
                  </a:cxn>
                  <a:cxn ang="0">
                    <a:pos x="T6" y="T7"/>
                  </a:cxn>
                  <a:cxn ang="0">
                    <a:pos x="T8" y="T9"/>
                  </a:cxn>
                  <a:cxn ang="0">
                    <a:pos x="T10" y="T11"/>
                  </a:cxn>
                </a:cxnLst>
                <a:rect l="0" t="0" r="r" b="b"/>
                <a:pathLst>
                  <a:path w="75" h="7">
                    <a:moveTo>
                      <a:pt x="0" y="7"/>
                    </a:moveTo>
                    <a:lnTo>
                      <a:pt x="75" y="7"/>
                    </a:lnTo>
                    <a:lnTo>
                      <a:pt x="75" y="2"/>
                    </a:lnTo>
                    <a:lnTo>
                      <a:pt x="75" y="0"/>
                    </a:lnTo>
                    <a:lnTo>
                      <a:pt x="0"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Rectangle 54"/>
              <p:cNvSpPr>
                <a:spLocks noChangeArrowheads="1"/>
              </p:cNvSpPr>
              <p:nvPr/>
            </p:nvSpPr>
            <p:spPr bwMode="auto">
              <a:xfrm>
                <a:off x="4683125" y="4757738"/>
                <a:ext cx="212725" cy="793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55"/>
              <p:cNvSpPr/>
              <p:nvPr/>
            </p:nvSpPr>
            <p:spPr bwMode="auto">
              <a:xfrm>
                <a:off x="4810125" y="4667250"/>
                <a:ext cx="66675" cy="68262"/>
              </a:xfrm>
              <a:custGeom>
                <a:avLst/>
                <a:gdLst>
                  <a:gd name="T0" fmla="*/ 9 w 42"/>
                  <a:gd name="T1" fmla="*/ 0 h 43"/>
                  <a:gd name="T2" fmla="*/ 5 w 42"/>
                  <a:gd name="T3" fmla="*/ 22 h 43"/>
                  <a:gd name="T4" fmla="*/ 0 w 42"/>
                  <a:gd name="T5" fmla="*/ 43 h 43"/>
                  <a:gd name="T6" fmla="*/ 21 w 42"/>
                  <a:gd name="T7" fmla="*/ 38 h 43"/>
                  <a:gd name="T8" fmla="*/ 42 w 42"/>
                  <a:gd name="T9" fmla="*/ 33 h 43"/>
                  <a:gd name="T10" fmla="*/ 26 w 42"/>
                  <a:gd name="T11" fmla="*/ 17 h 43"/>
                  <a:gd name="T12" fmla="*/ 9 w 4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9" y="0"/>
                    </a:moveTo>
                    <a:lnTo>
                      <a:pt x="5" y="22"/>
                    </a:lnTo>
                    <a:lnTo>
                      <a:pt x="0" y="43"/>
                    </a:lnTo>
                    <a:lnTo>
                      <a:pt x="21" y="38"/>
                    </a:lnTo>
                    <a:lnTo>
                      <a:pt x="42" y="33"/>
                    </a:lnTo>
                    <a:lnTo>
                      <a:pt x="26" y="17"/>
                    </a:lnTo>
                    <a:lnTo>
                      <a:pt x="9"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56"/>
              <p:cNvSpPr/>
              <p:nvPr/>
            </p:nvSpPr>
            <p:spPr bwMode="auto">
              <a:xfrm>
                <a:off x="4832350" y="4543425"/>
                <a:ext cx="123825" cy="123825"/>
              </a:xfrm>
              <a:custGeom>
                <a:avLst/>
                <a:gdLst>
                  <a:gd name="T0" fmla="*/ 0 w 78"/>
                  <a:gd name="T1" fmla="*/ 74 h 78"/>
                  <a:gd name="T2" fmla="*/ 5 w 78"/>
                  <a:gd name="T3" fmla="*/ 78 h 78"/>
                  <a:gd name="T4" fmla="*/ 78 w 78"/>
                  <a:gd name="T5" fmla="*/ 5 h 78"/>
                  <a:gd name="T6" fmla="*/ 73 w 78"/>
                  <a:gd name="T7" fmla="*/ 0 h 78"/>
                  <a:gd name="T8" fmla="*/ 0 w 78"/>
                  <a:gd name="T9" fmla="*/ 74 h 78"/>
                </a:gdLst>
                <a:ahLst/>
                <a:cxnLst>
                  <a:cxn ang="0">
                    <a:pos x="T0" y="T1"/>
                  </a:cxn>
                  <a:cxn ang="0">
                    <a:pos x="T2" y="T3"/>
                  </a:cxn>
                  <a:cxn ang="0">
                    <a:pos x="T4" y="T5"/>
                  </a:cxn>
                  <a:cxn ang="0">
                    <a:pos x="T6" y="T7"/>
                  </a:cxn>
                  <a:cxn ang="0">
                    <a:pos x="T8" y="T9"/>
                  </a:cxn>
                </a:cxnLst>
                <a:rect l="0" t="0" r="r" b="b"/>
                <a:pathLst>
                  <a:path w="78" h="78">
                    <a:moveTo>
                      <a:pt x="0" y="74"/>
                    </a:moveTo>
                    <a:lnTo>
                      <a:pt x="5" y="78"/>
                    </a:lnTo>
                    <a:lnTo>
                      <a:pt x="78" y="5"/>
                    </a:lnTo>
                    <a:lnTo>
                      <a:pt x="73" y="0"/>
                    </a:lnTo>
                    <a:lnTo>
                      <a:pt x="0" y="7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57"/>
              <p:cNvSpPr/>
              <p:nvPr/>
            </p:nvSpPr>
            <p:spPr bwMode="auto">
              <a:xfrm>
                <a:off x="4876800" y="4589463"/>
                <a:ext cx="123825" cy="123825"/>
              </a:xfrm>
              <a:custGeom>
                <a:avLst/>
                <a:gdLst>
                  <a:gd name="T0" fmla="*/ 0 w 78"/>
                  <a:gd name="T1" fmla="*/ 73 h 78"/>
                  <a:gd name="T2" fmla="*/ 5 w 78"/>
                  <a:gd name="T3" fmla="*/ 78 h 78"/>
                  <a:gd name="T4" fmla="*/ 78 w 78"/>
                  <a:gd name="T5" fmla="*/ 4 h 78"/>
                  <a:gd name="T6" fmla="*/ 74 w 78"/>
                  <a:gd name="T7" fmla="*/ 0 h 78"/>
                  <a:gd name="T8" fmla="*/ 0 w 78"/>
                  <a:gd name="T9" fmla="*/ 73 h 78"/>
                </a:gdLst>
                <a:ahLst/>
                <a:cxnLst>
                  <a:cxn ang="0">
                    <a:pos x="T0" y="T1"/>
                  </a:cxn>
                  <a:cxn ang="0">
                    <a:pos x="T2" y="T3"/>
                  </a:cxn>
                  <a:cxn ang="0">
                    <a:pos x="T4" y="T5"/>
                  </a:cxn>
                  <a:cxn ang="0">
                    <a:pos x="T6" y="T7"/>
                  </a:cxn>
                  <a:cxn ang="0">
                    <a:pos x="T8" y="T9"/>
                  </a:cxn>
                </a:cxnLst>
                <a:rect l="0" t="0" r="r" b="b"/>
                <a:pathLst>
                  <a:path w="78" h="78">
                    <a:moveTo>
                      <a:pt x="0" y="73"/>
                    </a:moveTo>
                    <a:lnTo>
                      <a:pt x="5" y="78"/>
                    </a:lnTo>
                    <a:lnTo>
                      <a:pt x="78" y="4"/>
                    </a:lnTo>
                    <a:lnTo>
                      <a:pt x="74" y="0"/>
                    </a:lnTo>
                    <a:lnTo>
                      <a:pt x="0" y="7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58"/>
              <p:cNvSpPr/>
              <p:nvPr/>
            </p:nvSpPr>
            <p:spPr bwMode="auto">
              <a:xfrm>
                <a:off x="4846638" y="4559300"/>
                <a:ext cx="136525" cy="134937"/>
              </a:xfrm>
              <a:custGeom>
                <a:avLst/>
                <a:gdLst>
                  <a:gd name="T0" fmla="*/ 76 w 86"/>
                  <a:gd name="T1" fmla="*/ 0 h 85"/>
                  <a:gd name="T2" fmla="*/ 0 w 86"/>
                  <a:gd name="T3" fmla="*/ 75 h 85"/>
                  <a:gd name="T4" fmla="*/ 12 w 86"/>
                  <a:gd name="T5" fmla="*/ 85 h 85"/>
                  <a:gd name="T6" fmla="*/ 86 w 86"/>
                  <a:gd name="T7" fmla="*/ 12 h 85"/>
                  <a:gd name="T8" fmla="*/ 76 w 86"/>
                  <a:gd name="T9" fmla="*/ 0 h 85"/>
                </a:gdLst>
                <a:ahLst/>
                <a:cxnLst>
                  <a:cxn ang="0">
                    <a:pos x="T0" y="T1"/>
                  </a:cxn>
                  <a:cxn ang="0">
                    <a:pos x="T2" y="T3"/>
                  </a:cxn>
                  <a:cxn ang="0">
                    <a:pos x="T4" y="T5"/>
                  </a:cxn>
                  <a:cxn ang="0">
                    <a:pos x="T6" y="T7"/>
                  </a:cxn>
                  <a:cxn ang="0">
                    <a:pos x="T8" y="T9"/>
                  </a:cxn>
                </a:cxnLst>
                <a:rect l="0" t="0" r="r" b="b"/>
                <a:pathLst>
                  <a:path w="86" h="85">
                    <a:moveTo>
                      <a:pt x="76" y="0"/>
                    </a:moveTo>
                    <a:lnTo>
                      <a:pt x="0" y="75"/>
                    </a:lnTo>
                    <a:lnTo>
                      <a:pt x="12" y="85"/>
                    </a:lnTo>
                    <a:lnTo>
                      <a:pt x="86" y="12"/>
                    </a:lnTo>
                    <a:lnTo>
                      <a:pt x="76"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59"/>
              <p:cNvSpPr/>
              <p:nvPr/>
            </p:nvSpPr>
            <p:spPr bwMode="auto">
              <a:xfrm>
                <a:off x="4953000" y="4529138"/>
                <a:ext cx="63500" cy="63500"/>
              </a:xfrm>
              <a:custGeom>
                <a:avLst/>
                <a:gdLst>
                  <a:gd name="T0" fmla="*/ 0 w 40"/>
                  <a:gd name="T1" fmla="*/ 7 h 40"/>
                  <a:gd name="T2" fmla="*/ 33 w 40"/>
                  <a:gd name="T3" fmla="*/ 40 h 40"/>
                  <a:gd name="T4" fmla="*/ 40 w 40"/>
                  <a:gd name="T5" fmla="*/ 33 h 40"/>
                  <a:gd name="T6" fmla="*/ 7 w 40"/>
                  <a:gd name="T7" fmla="*/ 0 h 40"/>
                  <a:gd name="T8" fmla="*/ 0 w 40"/>
                  <a:gd name="T9" fmla="*/ 7 h 40"/>
                </a:gdLst>
                <a:ahLst/>
                <a:cxnLst>
                  <a:cxn ang="0">
                    <a:pos x="T0" y="T1"/>
                  </a:cxn>
                  <a:cxn ang="0">
                    <a:pos x="T2" y="T3"/>
                  </a:cxn>
                  <a:cxn ang="0">
                    <a:pos x="T4" y="T5"/>
                  </a:cxn>
                  <a:cxn ang="0">
                    <a:pos x="T6" y="T7"/>
                  </a:cxn>
                  <a:cxn ang="0">
                    <a:pos x="T8" y="T9"/>
                  </a:cxn>
                </a:cxnLst>
                <a:rect l="0" t="0" r="r" b="b"/>
                <a:pathLst>
                  <a:path w="40" h="40">
                    <a:moveTo>
                      <a:pt x="0" y="7"/>
                    </a:moveTo>
                    <a:lnTo>
                      <a:pt x="33" y="40"/>
                    </a:lnTo>
                    <a:lnTo>
                      <a:pt x="40" y="33"/>
                    </a:lnTo>
                    <a:lnTo>
                      <a:pt x="7" y="0"/>
                    </a:lnTo>
                    <a:lnTo>
                      <a:pt x="0"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60"/>
              <p:cNvSpPr/>
              <p:nvPr/>
            </p:nvSpPr>
            <p:spPr bwMode="auto">
              <a:xfrm>
                <a:off x="4964113" y="4495800"/>
                <a:ext cx="85725" cy="85725"/>
              </a:xfrm>
              <a:custGeom>
                <a:avLst/>
                <a:gdLst>
                  <a:gd name="T0" fmla="*/ 20 w 23"/>
                  <a:gd name="T1" fmla="*/ 8 h 23"/>
                  <a:gd name="T2" fmla="*/ 15 w 23"/>
                  <a:gd name="T3" fmla="*/ 3 h 23"/>
                  <a:gd name="T4" fmla="*/ 6 w 23"/>
                  <a:gd name="T5" fmla="*/ 3 h 23"/>
                  <a:gd name="T6" fmla="*/ 0 w 23"/>
                  <a:gd name="T7" fmla="*/ 8 h 23"/>
                  <a:gd name="T8" fmla="*/ 15 w 23"/>
                  <a:gd name="T9" fmla="*/ 23 h 23"/>
                  <a:gd name="T10" fmla="*/ 20 w 23"/>
                  <a:gd name="T11" fmla="*/ 17 h 23"/>
                  <a:gd name="T12" fmla="*/ 20 w 23"/>
                  <a:gd name="T13" fmla="*/ 8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0" y="8"/>
                    </a:moveTo>
                    <a:cubicBezTo>
                      <a:pt x="15" y="3"/>
                      <a:pt x="15" y="3"/>
                      <a:pt x="15" y="3"/>
                    </a:cubicBezTo>
                    <a:cubicBezTo>
                      <a:pt x="12" y="0"/>
                      <a:pt x="8" y="0"/>
                      <a:pt x="6" y="3"/>
                    </a:cubicBezTo>
                    <a:cubicBezTo>
                      <a:pt x="0" y="8"/>
                      <a:pt x="0" y="8"/>
                      <a:pt x="0" y="8"/>
                    </a:cubicBezTo>
                    <a:cubicBezTo>
                      <a:pt x="15" y="23"/>
                      <a:pt x="15" y="23"/>
                      <a:pt x="15" y="23"/>
                    </a:cubicBezTo>
                    <a:cubicBezTo>
                      <a:pt x="20" y="17"/>
                      <a:pt x="20" y="17"/>
                      <a:pt x="20" y="17"/>
                    </a:cubicBezTo>
                    <a:cubicBezTo>
                      <a:pt x="23" y="15"/>
                      <a:pt x="23" y="11"/>
                      <a:pt x="20" y="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60" name="文本框 159"/>
            <p:cNvSpPr txBox="1"/>
            <p:nvPr/>
          </p:nvSpPr>
          <p:spPr>
            <a:xfrm>
              <a:off x="507812" y="1018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ym typeface="+mn-lt"/>
                </a:rPr>
                <a:t>方法帮</a:t>
              </a:r>
            </a:p>
          </p:txBody>
        </p:sp>
      </p:grpSp>
      <p:sp>
        <p:nvSpPr>
          <p:cNvPr id="4" name="矩形 3"/>
          <p:cNvSpPr/>
          <p:nvPr/>
        </p:nvSpPr>
        <p:spPr>
          <a:xfrm>
            <a:off x="1689101" y="-1"/>
            <a:ext cx="10502899" cy="7420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708507" y="181416"/>
            <a:ext cx="3873500" cy="1198880"/>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a:p>
            <a:pPr algn="ctr">
              <a:spcAft>
                <a:spcPts val="0"/>
              </a:spcAft>
            </a:pPr>
            <a:endParaRPr lang="zh-CN" altLang="en-US" sz="2400" dirty="0">
              <a:solidFill>
                <a:schemeClr val="bg1"/>
              </a:solidFill>
              <a:cs typeface="+mn-ea"/>
              <a:sym typeface="+mn-lt"/>
            </a:endParaRPr>
          </a:p>
          <a:p>
            <a:pPr algn="ctr">
              <a:spcAft>
                <a:spcPts val="0"/>
              </a:spcAft>
            </a:pPr>
            <a:endParaRPr lang="zh-CN" altLang="en-US" sz="2400" dirty="0">
              <a:solidFill>
                <a:schemeClr val="bg1"/>
              </a:solidFill>
              <a:cs typeface="+mn-ea"/>
              <a:sym typeface="+mn-lt"/>
            </a:endParaRPr>
          </a:p>
        </p:txBody>
      </p:sp>
      <p:sp>
        <p:nvSpPr>
          <p:cNvPr id="24" name="矩形 23"/>
          <p:cNvSpPr/>
          <p:nvPr/>
        </p:nvSpPr>
        <p:spPr>
          <a:xfrm>
            <a:off x="345162" y="2791879"/>
            <a:ext cx="325398" cy="1783715"/>
          </a:xfrm>
          <a:prstGeom prst="rect">
            <a:avLst/>
          </a:prstGeom>
        </p:spPr>
        <p:txBody>
          <a:bodyPr wrap="square">
            <a:spAutoFit/>
          </a:bodyPr>
          <a:lstStyle/>
          <a:p>
            <a:pPr>
              <a:lnSpc>
                <a:spcPct val="125000"/>
              </a:lnSpc>
            </a:pPr>
            <a:r>
              <a:rPr lang="zh-CN" altLang="en-US"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思路分析</a:t>
            </a:r>
          </a:p>
        </p:txBody>
      </p:sp>
      <p:sp>
        <p:nvSpPr>
          <p:cNvPr id="5" name="文本框 4"/>
          <p:cNvSpPr txBox="1"/>
          <p:nvPr/>
        </p:nvSpPr>
        <p:spPr>
          <a:xfrm>
            <a:off x="961390" y="1516380"/>
            <a:ext cx="6932295" cy="429895"/>
          </a:xfrm>
          <a:prstGeom prst="rect">
            <a:avLst/>
          </a:prstGeom>
          <a:noFill/>
          <a:ln w="9525">
            <a:noFill/>
          </a:ln>
        </p:spPr>
        <p:txBody>
          <a:bodyPr wrap="square">
            <a:spAutoFit/>
          </a:bodyPr>
          <a:lstStyle/>
          <a:p>
            <a:pPr indent="0"/>
            <a:r>
              <a:rPr sz="2200" b="0">
                <a:solidFill>
                  <a:srgbClr val="000000"/>
                </a:solidFill>
                <a:latin typeface="宋体" panose="02010600030101010101" pitchFamily="2" charset="-122"/>
                <a:ea typeface="宋体" panose="02010600030101010101" pitchFamily="2" charset="-122"/>
                <a:cs typeface="宋体" panose="02010600030101010101" pitchFamily="2" charset="-122"/>
              </a:rPr>
              <a:t>第(2)问属于做法类设问,思路分析如下:</a:t>
            </a:r>
          </a:p>
        </p:txBody>
      </p:sp>
      <p:pic>
        <p:nvPicPr>
          <p:cNvPr id="7" name="图片 6" descr="R(V1@[A2)(`XMT8@FAUYVA7"/>
          <p:cNvPicPr>
            <a:picLocks noChangeAspect="1"/>
          </p:cNvPicPr>
          <p:nvPr/>
        </p:nvPicPr>
        <p:blipFill>
          <a:blip r:embed="rId3" cstate="print"/>
          <a:stretch>
            <a:fillRect/>
          </a:stretch>
        </p:blipFill>
        <p:spPr>
          <a:xfrm>
            <a:off x="961390" y="2294255"/>
            <a:ext cx="10944860" cy="3160395"/>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2000" fill="hold">
                                          <p:stCondLst>
                                            <p:cond delay="0"/>
                                          </p:stCondLst>
                                        </p:cTn>
                                        <p:tgtEl>
                                          <p:spTgt spid="5">
                                            <p:txEl>
                                              <p:pRg st="0" end="0"/>
                                            </p:txEl>
                                          </p:spTgt>
                                        </p:tgtEl>
                                        <p:attrNameLst>
                                          <p:attrName>style.visibility</p:attrName>
                                        </p:attrNameLst>
                                      </p:cBhvr>
                                      <p:to>
                                        <p:strVal val="visible"/>
                                      </p:to>
                                    </p:set>
                                    <p:animEffect transition="in" filter="wipe(left)">
                                      <p:cBhvr>
                                        <p:cTn id="12"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 name="Freeform 5"/>
          <p:cNvSpPr/>
          <p:nvPr/>
        </p:nvSpPr>
        <p:spPr bwMode="auto">
          <a:xfrm>
            <a:off x="5199659" y="1515754"/>
            <a:ext cx="1819732" cy="16406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66" name="矩形 65"/>
          <p:cNvSpPr/>
          <p:nvPr/>
        </p:nvSpPr>
        <p:spPr>
          <a:xfrm>
            <a:off x="5465059" y="3229159"/>
            <a:ext cx="1261884" cy="895117"/>
          </a:xfrm>
          <a:prstGeom prst="rect">
            <a:avLst/>
          </a:prstGeom>
        </p:spPr>
        <p:txBody>
          <a:bodyPr wrap="none">
            <a:spAutoFit/>
          </a:bodyPr>
          <a:lstStyle/>
          <a:p>
            <a:pPr algn="ctr">
              <a:spcAft>
                <a:spcPts val="0"/>
              </a:spcAft>
              <a:defRPr/>
            </a:pPr>
            <a:r>
              <a:rPr lang="en-US" altLang="zh-CN" sz="2000" kern="100" dirty="0">
                <a:solidFill>
                  <a:schemeClr val="bg1"/>
                </a:solidFill>
                <a:cs typeface="+mn-ea"/>
                <a:sym typeface="+mn-lt"/>
              </a:rPr>
              <a:t>PART 04</a:t>
            </a:r>
          </a:p>
          <a:p>
            <a:pPr algn="ctr">
              <a:spcBef>
                <a:spcPts val="500"/>
              </a:spcBef>
              <a:spcAft>
                <a:spcPts val="0"/>
              </a:spcAft>
              <a:defRPr/>
            </a:pPr>
            <a:r>
              <a:rPr lang="zh-CN" altLang="en-US" sz="2800" b="1" kern="100" dirty="0">
                <a:solidFill>
                  <a:schemeClr val="bg1"/>
                </a:solidFill>
                <a:cs typeface="+mn-ea"/>
                <a:sym typeface="+mn-lt"/>
              </a:rPr>
              <a:t>真题帮</a:t>
            </a:r>
            <a:endParaRPr lang="en-US" altLang="zh-CN" sz="2800" b="1" kern="100" dirty="0">
              <a:solidFill>
                <a:schemeClr val="bg1"/>
              </a:solidFill>
              <a:cs typeface="+mn-ea"/>
              <a:sym typeface="+mn-lt"/>
            </a:endParaRPr>
          </a:p>
        </p:txBody>
      </p:sp>
      <p:sp>
        <p:nvSpPr>
          <p:cNvPr id="78" name="teacher-on-biology-class_43821"/>
          <p:cNvSpPr>
            <a:spLocks noChangeAspect="1"/>
          </p:cNvSpPr>
          <p:nvPr/>
        </p:nvSpPr>
        <p:spPr bwMode="auto">
          <a:xfrm>
            <a:off x="5667321" y="1894458"/>
            <a:ext cx="863205" cy="837018"/>
          </a:xfrm>
          <a:custGeom>
            <a:avLst/>
            <a:gdLst>
              <a:gd name="connsiteX0" fmla="*/ 238173 w 598650"/>
              <a:gd name="connsiteY0" fmla="*/ 288290 h 580488"/>
              <a:gd name="connsiteX1" fmla="*/ 335879 w 598650"/>
              <a:gd name="connsiteY1" fmla="*/ 288290 h 580488"/>
              <a:gd name="connsiteX2" fmla="*/ 335879 w 598650"/>
              <a:gd name="connsiteY2" fmla="*/ 294037 h 580488"/>
              <a:gd name="connsiteX3" fmla="*/ 238173 w 598650"/>
              <a:gd name="connsiteY3" fmla="*/ 294037 h 580488"/>
              <a:gd name="connsiteX4" fmla="*/ 453585 w 598650"/>
              <a:gd name="connsiteY4" fmla="*/ 282542 h 580488"/>
              <a:gd name="connsiteX5" fmla="*/ 549682 w 598650"/>
              <a:gd name="connsiteY5" fmla="*/ 282542 h 580488"/>
              <a:gd name="connsiteX6" fmla="*/ 549682 w 598650"/>
              <a:gd name="connsiteY6" fmla="*/ 318406 h 580488"/>
              <a:gd name="connsiteX7" fmla="*/ 453585 w 598650"/>
              <a:gd name="connsiteY7" fmla="*/ 318406 h 580488"/>
              <a:gd name="connsiteX8" fmla="*/ 430596 w 598650"/>
              <a:gd name="connsiteY8" fmla="*/ 169204 h 580488"/>
              <a:gd name="connsiteX9" fmla="*/ 528302 w 598650"/>
              <a:gd name="connsiteY9" fmla="*/ 169204 h 580488"/>
              <a:gd name="connsiteX10" fmla="*/ 528302 w 598650"/>
              <a:gd name="connsiteY10" fmla="*/ 174951 h 580488"/>
              <a:gd name="connsiteX11" fmla="*/ 430596 w 598650"/>
              <a:gd name="connsiteY11" fmla="*/ 174951 h 580488"/>
              <a:gd name="connsiteX12" fmla="*/ 278425 w 598650"/>
              <a:gd name="connsiteY12" fmla="*/ 159088 h 580488"/>
              <a:gd name="connsiteX13" fmla="*/ 295647 w 598650"/>
              <a:gd name="connsiteY13" fmla="*/ 192054 h 580488"/>
              <a:gd name="connsiteX14" fmla="*/ 169351 w 598650"/>
              <a:gd name="connsiteY14" fmla="*/ 256554 h 580488"/>
              <a:gd name="connsiteX15" fmla="*/ 162175 w 598650"/>
              <a:gd name="connsiteY15" fmla="*/ 388422 h 580488"/>
              <a:gd name="connsiteX16" fmla="*/ 157870 w 598650"/>
              <a:gd name="connsiteY16" fmla="*/ 388422 h 580488"/>
              <a:gd name="connsiteX17" fmla="*/ 157870 w 598650"/>
              <a:gd name="connsiteY17" fmla="*/ 405622 h 580488"/>
              <a:gd name="connsiteX18" fmla="*/ 157870 w 598650"/>
              <a:gd name="connsiteY18" fmla="*/ 417088 h 580488"/>
              <a:gd name="connsiteX19" fmla="*/ 157870 w 598650"/>
              <a:gd name="connsiteY19" fmla="*/ 547522 h 580488"/>
              <a:gd name="connsiteX20" fmla="*/ 162175 w 598650"/>
              <a:gd name="connsiteY20" fmla="*/ 547522 h 580488"/>
              <a:gd name="connsiteX21" fmla="*/ 192314 w 598650"/>
              <a:gd name="connsiteY21" fmla="*/ 553255 h 580488"/>
              <a:gd name="connsiteX22" fmla="*/ 192314 w 598650"/>
              <a:gd name="connsiteY22" fmla="*/ 580488 h 580488"/>
              <a:gd name="connsiteX23" fmla="*/ 166481 w 598650"/>
              <a:gd name="connsiteY23" fmla="*/ 580488 h 580488"/>
              <a:gd name="connsiteX24" fmla="*/ 137777 w 598650"/>
              <a:gd name="connsiteY24" fmla="*/ 576188 h 580488"/>
              <a:gd name="connsiteX25" fmla="*/ 137777 w 598650"/>
              <a:gd name="connsiteY25" fmla="*/ 580488 h 580488"/>
              <a:gd name="connsiteX26" fmla="*/ 104768 w 598650"/>
              <a:gd name="connsiteY26" fmla="*/ 580488 h 580488"/>
              <a:gd name="connsiteX27" fmla="*/ 104768 w 598650"/>
              <a:gd name="connsiteY27" fmla="*/ 550388 h 580488"/>
              <a:gd name="connsiteX28" fmla="*/ 104768 w 598650"/>
              <a:gd name="connsiteY28" fmla="*/ 547522 h 580488"/>
              <a:gd name="connsiteX29" fmla="*/ 104768 w 598650"/>
              <a:gd name="connsiteY29" fmla="*/ 417088 h 580488"/>
              <a:gd name="connsiteX30" fmla="*/ 86111 w 598650"/>
              <a:gd name="connsiteY30" fmla="*/ 417088 h 580488"/>
              <a:gd name="connsiteX31" fmla="*/ 86111 w 598650"/>
              <a:gd name="connsiteY31" fmla="*/ 547522 h 580488"/>
              <a:gd name="connsiteX32" fmla="*/ 86111 w 598650"/>
              <a:gd name="connsiteY32" fmla="*/ 550388 h 580488"/>
              <a:gd name="connsiteX33" fmla="*/ 86111 w 598650"/>
              <a:gd name="connsiteY33" fmla="*/ 580488 h 580488"/>
              <a:gd name="connsiteX34" fmla="*/ 54537 w 598650"/>
              <a:gd name="connsiteY34" fmla="*/ 580488 h 580488"/>
              <a:gd name="connsiteX35" fmla="*/ 54537 w 598650"/>
              <a:gd name="connsiteY35" fmla="*/ 576188 h 580488"/>
              <a:gd name="connsiteX36" fmla="*/ 24398 w 598650"/>
              <a:gd name="connsiteY36" fmla="*/ 580488 h 580488"/>
              <a:gd name="connsiteX37" fmla="*/ 0 w 598650"/>
              <a:gd name="connsiteY37" fmla="*/ 580488 h 580488"/>
              <a:gd name="connsiteX38" fmla="*/ 0 w 598650"/>
              <a:gd name="connsiteY38" fmla="*/ 553255 h 580488"/>
              <a:gd name="connsiteX39" fmla="*/ 28703 w 598650"/>
              <a:gd name="connsiteY39" fmla="*/ 547522 h 580488"/>
              <a:gd name="connsiteX40" fmla="*/ 34444 w 598650"/>
              <a:gd name="connsiteY40" fmla="*/ 547522 h 580488"/>
              <a:gd name="connsiteX41" fmla="*/ 34444 w 598650"/>
              <a:gd name="connsiteY41" fmla="*/ 417088 h 580488"/>
              <a:gd name="connsiteX42" fmla="*/ 34444 w 598650"/>
              <a:gd name="connsiteY42" fmla="*/ 405622 h 580488"/>
              <a:gd name="connsiteX43" fmla="*/ 34444 w 598650"/>
              <a:gd name="connsiteY43" fmla="*/ 388422 h 580488"/>
              <a:gd name="connsiteX44" fmla="*/ 30139 w 598650"/>
              <a:gd name="connsiteY44" fmla="*/ 388422 h 580488"/>
              <a:gd name="connsiteX45" fmla="*/ 28703 w 598650"/>
              <a:gd name="connsiteY45" fmla="*/ 361188 h 580488"/>
              <a:gd name="connsiteX46" fmla="*/ 4305 w 598650"/>
              <a:gd name="connsiteY46" fmla="*/ 361188 h 580488"/>
              <a:gd name="connsiteX47" fmla="*/ 7176 w 598650"/>
              <a:gd name="connsiteY47" fmla="*/ 230754 h 580488"/>
              <a:gd name="connsiteX48" fmla="*/ 67453 w 598650"/>
              <a:gd name="connsiteY48" fmla="*/ 219288 h 580488"/>
              <a:gd name="connsiteX49" fmla="*/ 94722 w 598650"/>
              <a:gd name="connsiteY49" fmla="*/ 250821 h 580488"/>
              <a:gd name="connsiteX50" fmla="*/ 121990 w 598650"/>
              <a:gd name="connsiteY50" fmla="*/ 219288 h 580488"/>
              <a:gd name="connsiteX51" fmla="*/ 163610 w 598650"/>
              <a:gd name="connsiteY51" fmla="*/ 219288 h 580488"/>
              <a:gd name="connsiteX52" fmla="*/ 206677 w 598650"/>
              <a:gd name="connsiteY52" fmla="*/ 93338 h 580488"/>
              <a:gd name="connsiteX53" fmla="*/ 304383 w 598650"/>
              <a:gd name="connsiteY53" fmla="*/ 93338 h 580488"/>
              <a:gd name="connsiteX54" fmla="*/ 304383 w 598650"/>
              <a:gd name="connsiteY54" fmla="*/ 99085 h 580488"/>
              <a:gd name="connsiteX55" fmla="*/ 206677 w 598650"/>
              <a:gd name="connsiteY55" fmla="*/ 99085 h 580488"/>
              <a:gd name="connsiteX56" fmla="*/ 94832 w 598650"/>
              <a:gd name="connsiteY56" fmla="*/ 61612 h 580488"/>
              <a:gd name="connsiteX57" fmla="*/ 168054 w 598650"/>
              <a:gd name="connsiteY57" fmla="*/ 134719 h 580488"/>
              <a:gd name="connsiteX58" fmla="*/ 94832 w 598650"/>
              <a:gd name="connsiteY58" fmla="*/ 207826 h 580488"/>
              <a:gd name="connsiteX59" fmla="*/ 21610 w 598650"/>
              <a:gd name="connsiteY59" fmla="*/ 134719 h 580488"/>
              <a:gd name="connsiteX60" fmla="*/ 94832 w 598650"/>
              <a:gd name="connsiteY60" fmla="*/ 61612 h 580488"/>
              <a:gd name="connsiteX61" fmla="*/ 295647 w 598650"/>
              <a:gd name="connsiteY61" fmla="*/ 53161 h 580488"/>
              <a:gd name="connsiteX62" fmla="*/ 360257 w 598650"/>
              <a:gd name="connsiteY62" fmla="*/ 68933 h 580488"/>
              <a:gd name="connsiteX63" fmla="*/ 376050 w 598650"/>
              <a:gd name="connsiteY63" fmla="*/ 113383 h 580488"/>
              <a:gd name="connsiteX64" fmla="*/ 374614 w 598650"/>
              <a:gd name="connsiteY64" fmla="*/ 111949 h 580488"/>
              <a:gd name="connsiteX65" fmla="*/ 370307 w 598650"/>
              <a:gd name="connsiteY65" fmla="*/ 106214 h 580488"/>
              <a:gd name="connsiteX66" fmla="*/ 364564 w 598650"/>
              <a:gd name="connsiteY66" fmla="*/ 100478 h 580488"/>
              <a:gd name="connsiteX67" fmla="*/ 360257 w 598650"/>
              <a:gd name="connsiteY67" fmla="*/ 97611 h 580488"/>
              <a:gd name="connsiteX68" fmla="*/ 358821 w 598650"/>
              <a:gd name="connsiteY68" fmla="*/ 94743 h 580488"/>
              <a:gd name="connsiteX69" fmla="*/ 357385 w 598650"/>
              <a:gd name="connsiteY69" fmla="*/ 93309 h 580488"/>
              <a:gd name="connsiteX70" fmla="*/ 354514 w 598650"/>
              <a:gd name="connsiteY70" fmla="*/ 90441 h 580488"/>
              <a:gd name="connsiteX71" fmla="*/ 350206 w 598650"/>
              <a:gd name="connsiteY71" fmla="*/ 89007 h 580488"/>
              <a:gd name="connsiteX72" fmla="*/ 344463 w 598650"/>
              <a:gd name="connsiteY72" fmla="*/ 83272 h 580488"/>
              <a:gd name="connsiteX73" fmla="*/ 331541 w 598650"/>
              <a:gd name="connsiteY73" fmla="*/ 74669 h 580488"/>
              <a:gd name="connsiteX74" fmla="*/ 318620 w 598650"/>
              <a:gd name="connsiteY74" fmla="*/ 68933 h 580488"/>
              <a:gd name="connsiteX75" fmla="*/ 321491 w 598650"/>
              <a:gd name="connsiteY75" fmla="*/ 71801 h 580488"/>
              <a:gd name="connsiteX76" fmla="*/ 328670 w 598650"/>
              <a:gd name="connsiteY76" fmla="*/ 78970 h 580488"/>
              <a:gd name="connsiteX77" fmla="*/ 334413 w 598650"/>
              <a:gd name="connsiteY77" fmla="*/ 83272 h 580488"/>
              <a:gd name="connsiteX78" fmla="*/ 340156 w 598650"/>
              <a:gd name="connsiteY78" fmla="*/ 89007 h 580488"/>
              <a:gd name="connsiteX79" fmla="*/ 345899 w 598650"/>
              <a:gd name="connsiteY79" fmla="*/ 93309 h 580488"/>
              <a:gd name="connsiteX80" fmla="*/ 353078 w 598650"/>
              <a:gd name="connsiteY80" fmla="*/ 99045 h 580488"/>
              <a:gd name="connsiteX81" fmla="*/ 358821 w 598650"/>
              <a:gd name="connsiteY81" fmla="*/ 106214 h 580488"/>
              <a:gd name="connsiteX82" fmla="*/ 364564 w 598650"/>
              <a:gd name="connsiteY82" fmla="*/ 111949 h 580488"/>
              <a:gd name="connsiteX83" fmla="*/ 370307 w 598650"/>
              <a:gd name="connsiteY83" fmla="*/ 117685 h 580488"/>
              <a:gd name="connsiteX84" fmla="*/ 391844 w 598650"/>
              <a:gd name="connsiteY84" fmla="*/ 176474 h 580488"/>
              <a:gd name="connsiteX85" fmla="*/ 429174 w 598650"/>
              <a:gd name="connsiteY85" fmla="*/ 119119 h 580488"/>
              <a:gd name="connsiteX86" fmla="*/ 434917 w 598650"/>
              <a:gd name="connsiteY86" fmla="*/ 116251 h 580488"/>
              <a:gd name="connsiteX87" fmla="*/ 444967 w 598650"/>
              <a:gd name="connsiteY87" fmla="*/ 111949 h 580488"/>
              <a:gd name="connsiteX88" fmla="*/ 452146 w 598650"/>
              <a:gd name="connsiteY88" fmla="*/ 109082 h 580488"/>
              <a:gd name="connsiteX89" fmla="*/ 460760 w 598650"/>
              <a:gd name="connsiteY89" fmla="*/ 106214 h 580488"/>
              <a:gd name="connsiteX90" fmla="*/ 467939 w 598650"/>
              <a:gd name="connsiteY90" fmla="*/ 103346 h 580488"/>
              <a:gd name="connsiteX91" fmla="*/ 475118 w 598650"/>
              <a:gd name="connsiteY91" fmla="*/ 100478 h 580488"/>
              <a:gd name="connsiteX92" fmla="*/ 482297 w 598650"/>
              <a:gd name="connsiteY92" fmla="*/ 99045 h 580488"/>
              <a:gd name="connsiteX93" fmla="*/ 492347 w 598650"/>
              <a:gd name="connsiteY93" fmla="*/ 94743 h 580488"/>
              <a:gd name="connsiteX94" fmla="*/ 495219 w 598650"/>
              <a:gd name="connsiteY94" fmla="*/ 93309 h 580488"/>
              <a:gd name="connsiteX95" fmla="*/ 480861 w 598650"/>
              <a:gd name="connsiteY95" fmla="*/ 94743 h 580488"/>
              <a:gd name="connsiteX96" fmla="*/ 466504 w 598650"/>
              <a:gd name="connsiteY96" fmla="*/ 97611 h 580488"/>
              <a:gd name="connsiteX97" fmla="*/ 457889 w 598650"/>
              <a:gd name="connsiteY97" fmla="*/ 99045 h 580488"/>
              <a:gd name="connsiteX98" fmla="*/ 453582 w 598650"/>
              <a:gd name="connsiteY98" fmla="*/ 100478 h 580488"/>
              <a:gd name="connsiteX99" fmla="*/ 449274 w 598650"/>
              <a:gd name="connsiteY99" fmla="*/ 101912 h 580488"/>
              <a:gd name="connsiteX100" fmla="*/ 447839 w 598650"/>
              <a:gd name="connsiteY100" fmla="*/ 101912 h 580488"/>
              <a:gd name="connsiteX101" fmla="*/ 444967 w 598650"/>
              <a:gd name="connsiteY101" fmla="*/ 103346 h 580488"/>
              <a:gd name="connsiteX102" fmla="*/ 442096 w 598650"/>
              <a:gd name="connsiteY102" fmla="*/ 104780 h 580488"/>
              <a:gd name="connsiteX103" fmla="*/ 433481 w 598650"/>
              <a:gd name="connsiteY103" fmla="*/ 109082 h 580488"/>
              <a:gd name="connsiteX104" fmla="*/ 427738 w 598650"/>
              <a:gd name="connsiteY104" fmla="*/ 111949 h 580488"/>
              <a:gd name="connsiteX105" fmla="*/ 426302 w 598650"/>
              <a:gd name="connsiteY105" fmla="*/ 113383 h 580488"/>
              <a:gd name="connsiteX106" fmla="*/ 457889 w 598650"/>
              <a:gd name="connsiteY106" fmla="*/ 77536 h 580488"/>
              <a:gd name="connsiteX107" fmla="*/ 523934 w 598650"/>
              <a:gd name="connsiteY107" fmla="*/ 87574 h 580488"/>
              <a:gd name="connsiteX108" fmla="*/ 472247 w 598650"/>
              <a:gd name="connsiteY108" fmla="*/ 126288 h 580488"/>
              <a:gd name="connsiteX109" fmla="*/ 433481 w 598650"/>
              <a:gd name="connsiteY109" fmla="*/ 123420 h 580488"/>
              <a:gd name="connsiteX110" fmla="*/ 432045 w 598650"/>
              <a:gd name="connsiteY110" fmla="*/ 124854 h 580488"/>
              <a:gd name="connsiteX111" fmla="*/ 394715 w 598650"/>
              <a:gd name="connsiteY111" fmla="*/ 193680 h 580488"/>
              <a:gd name="connsiteX112" fmla="*/ 409073 w 598650"/>
              <a:gd name="connsiteY112" fmla="*/ 189379 h 580488"/>
              <a:gd name="connsiteX113" fmla="*/ 424866 w 598650"/>
              <a:gd name="connsiteY113" fmla="*/ 202284 h 580488"/>
              <a:gd name="connsiteX114" fmla="*/ 447839 w 598650"/>
              <a:gd name="connsiteY114" fmla="*/ 218056 h 580488"/>
              <a:gd name="connsiteX115" fmla="*/ 450710 w 598650"/>
              <a:gd name="connsiteY115" fmla="*/ 216622 h 580488"/>
              <a:gd name="connsiteX116" fmla="*/ 465068 w 598650"/>
              <a:gd name="connsiteY116" fmla="*/ 230961 h 580488"/>
              <a:gd name="connsiteX117" fmla="*/ 452146 w 598650"/>
              <a:gd name="connsiteY117" fmla="*/ 245300 h 580488"/>
              <a:gd name="connsiteX118" fmla="*/ 330106 w 598650"/>
              <a:gd name="connsiteY118" fmla="*/ 245300 h 580488"/>
              <a:gd name="connsiteX119" fmla="*/ 317184 w 598650"/>
              <a:gd name="connsiteY119" fmla="*/ 230961 h 580488"/>
              <a:gd name="connsiteX120" fmla="*/ 334413 w 598650"/>
              <a:gd name="connsiteY120" fmla="*/ 218056 h 580488"/>
              <a:gd name="connsiteX121" fmla="*/ 363128 w 598650"/>
              <a:gd name="connsiteY121" fmla="*/ 199416 h 580488"/>
              <a:gd name="connsiteX122" fmla="*/ 378922 w 598650"/>
              <a:gd name="connsiteY122" fmla="*/ 189379 h 580488"/>
              <a:gd name="connsiteX123" fmla="*/ 386101 w 598650"/>
              <a:gd name="connsiteY123" fmla="*/ 190813 h 580488"/>
              <a:gd name="connsiteX124" fmla="*/ 364564 w 598650"/>
              <a:gd name="connsiteY124" fmla="*/ 120553 h 580488"/>
              <a:gd name="connsiteX125" fmla="*/ 327234 w 598650"/>
              <a:gd name="connsiteY125" fmla="*/ 107648 h 580488"/>
              <a:gd name="connsiteX126" fmla="*/ 295647 w 598650"/>
              <a:gd name="connsiteY126" fmla="*/ 53161 h 580488"/>
              <a:gd name="connsiteX127" fmla="*/ 56095 w 598650"/>
              <a:gd name="connsiteY127" fmla="*/ 0 h 580488"/>
              <a:gd name="connsiteX128" fmla="*/ 598650 w 598650"/>
              <a:gd name="connsiteY128" fmla="*/ 0 h 580488"/>
              <a:gd name="connsiteX129" fmla="*/ 598650 w 598650"/>
              <a:gd name="connsiteY129" fmla="*/ 364156 h 580488"/>
              <a:gd name="connsiteX130" fmla="*/ 180969 w 598650"/>
              <a:gd name="connsiteY130" fmla="*/ 364156 h 580488"/>
              <a:gd name="connsiteX131" fmla="*/ 182404 w 598650"/>
              <a:gd name="connsiteY131" fmla="*/ 339784 h 580488"/>
              <a:gd name="connsiteX132" fmla="*/ 574250 w 598650"/>
              <a:gd name="connsiteY132" fmla="*/ 339784 h 580488"/>
              <a:gd name="connsiteX133" fmla="*/ 574250 w 598650"/>
              <a:gd name="connsiteY133" fmla="*/ 24372 h 580488"/>
              <a:gd name="connsiteX134" fmla="*/ 80495 w 598650"/>
              <a:gd name="connsiteY134" fmla="*/ 24372 h 580488"/>
              <a:gd name="connsiteX135" fmla="*/ 80495 w 598650"/>
              <a:gd name="connsiteY135" fmla="*/ 48745 h 580488"/>
              <a:gd name="connsiteX136" fmla="*/ 56095 w 598650"/>
              <a:gd name="connsiteY136"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98650" h="580488">
                <a:moveTo>
                  <a:pt x="238173" y="288290"/>
                </a:moveTo>
                <a:lnTo>
                  <a:pt x="335879" y="288290"/>
                </a:lnTo>
                <a:lnTo>
                  <a:pt x="335879" y="294037"/>
                </a:lnTo>
                <a:lnTo>
                  <a:pt x="238173" y="294037"/>
                </a:lnTo>
                <a:close/>
                <a:moveTo>
                  <a:pt x="453585" y="282542"/>
                </a:moveTo>
                <a:lnTo>
                  <a:pt x="549682" y="282542"/>
                </a:lnTo>
                <a:lnTo>
                  <a:pt x="549682" y="318406"/>
                </a:lnTo>
                <a:lnTo>
                  <a:pt x="453585" y="318406"/>
                </a:lnTo>
                <a:close/>
                <a:moveTo>
                  <a:pt x="430596" y="169204"/>
                </a:moveTo>
                <a:lnTo>
                  <a:pt x="528302" y="169204"/>
                </a:lnTo>
                <a:lnTo>
                  <a:pt x="528302" y="174951"/>
                </a:lnTo>
                <a:lnTo>
                  <a:pt x="430596" y="174951"/>
                </a:lnTo>
                <a:close/>
                <a:moveTo>
                  <a:pt x="278425" y="159088"/>
                </a:moveTo>
                <a:lnTo>
                  <a:pt x="295647" y="192054"/>
                </a:lnTo>
                <a:lnTo>
                  <a:pt x="169351" y="256554"/>
                </a:lnTo>
                <a:lnTo>
                  <a:pt x="162175" y="388422"/>
                </a:lnTo>
                <a:lnTo>
                  <a:pt x="157870" y="388422"/>
                </a:lnTo>
                <a:lnTo>
                  <a:pt x="157870" y="405622"/>
                </a:lnTo>
                <a:lnTo>
                  <a:pt x="157870" y="417088"/>
                </a:lnTo>
                <a:lnTo>
                  <a:pt x="157870" y="547522"/>
                </a:lnTo>
                <a:lnTo>
                  <a:pt x="162175" y="547522"/>
                </a:lnTo>
                <a:lnTo>
                  <a:pt x="192314" y="553255"/>
                </a:lnTo>
                <a:lnTo>
                  <a:pt x="192314" y="580488"/>
                </a:lnTo>
                <a:lnTo>
                  <a:pt x="166481" y="580488"/>
                </a:lnTo>
                <a:lnTo>
                  <a:pt x="137777" y="576188"/>
                </a:lnTo>
                <a:lnTo>
                  <a:pt x="137777" y="580488"/>
                </a:lnTo>
                <a:lnTo>
                  <a:pt x="104768" y="580488"/>
                </a:lnTo>
                <a:lnTo>
                  <a:pt x="104768" y="550388"/>
                </a:lnTo>
                <a:lnTo>
                  <a:pt x="104768" y="547522"/>
                </a:lnTo>
                <a:lnTo>
                  <a:pt x="104768" y="417088"/>
                </a:lnTo>
                <a:lnTo>
                  <a:pt x="86111" y="417088"/>
                </a:lnTo>
                <a:lnTo>
                  <a:pt x="86111" y="547522"/>
                </a:lnTo>
                <a:lnTo>
                  <a:pt x="86111" y="550388"/>
                </a:lnTo>
                <a:lnTo>
                  <a:pt x="86111" y="580488"/>
                </a:lnTo>
                <a:lnTo>
                  <a:pt x="54537" y="580488"/>
                </a:lnTo>
                <a:lnTo>
                  <a:pt x="54537" y="576188"/>
                </a:lnTo>
                <a:lnTo>
                  <a:pt x="24398" y="580488"/>
                </a:lnTo>
                <a:lnTo>
                  <a:pt x="0" y="580488"/>
                </a:lnTo>
                <a:lnTo>
                  <a:pt x="0" y="553255"/>
                </a:lnTo>
                <a:lnTo>
                  <a:pt x="28703" y="547522"/>
                </a:lnTo>
                <a:lnTo>
                  <a:pt x="34444" y="547522"/>
                </a:lnTo>
                <a:lnTo>
                  <a:pt x="34444" y="417088"/>
                </a:lnTo>
                <a:lnTo>
                  <a:pt x="34444" y="405622"/>
                </a:lnTo>
                <a:lnTo>
                  <a:pt x="34444" y="388422"/>
                </a:lnTo>
                <a:lnTo>
                  <a:pt x="30139" y="388422"/>
                </a:lnTo>
                <a:lnTo>
                  <a:pt x="28703" y="361188"/>
                </a:lnTo>
                <a:lnTo>
                  <a:pt x="4305" y="361188"/>
                </a:lnTo>
                <a:lnTo>
                  <a:pt x="7176" y="230754"/>
                </a:lnTo>
                <a:lnTo>
                  <a:pt x="67453" y="219288"/>
                </a:lnTo>
                <a:lnTo>
                  <a:pt x="94722" y="250821"/>
                </a:lnTo>
                <a:lnTo>
                  <a:pt x="121990" y="219288"/>
                </a:lnTo>
                <a:lnTo>
                  <a:pt x="163610" y="219288"/>
                </a:lnTo>
                <a:close/>
                <a:moveTo>
                  <a:pt x="206677" y="93338"/>
                </a:moveTo>
                <a:lnTo>
                  <a:pt x="304383" y="93338"/>
                </a:lnTo>
                <a:lnTo>
                  <a:pt x="304383" y="99085"/>
                </a:lnTo>
                <a:lnTo>
                  <a:pt x="206677" y="99085"/>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295647" y="53161"/>
                </a:moveTo>
                <a:cubicBezTo>
                  <a:pt x="307133" y="58896"/>
                  <a:pt x="338720" y="51727"/>
                  <a:pt x="360257" y="68933"/>
                </a:cubicBezTo>
                <a:cubicBezTo>
                  <a:pt x="380358" y="83272"/>
                  <a:pt x="380358" y="106214"/>
                  <a:pt x="376050" y="113383"/>
                </a:cubicBezTo>
                <a:cubicBezTo>
                  <a:pt x="374614" y="113383"/>
                  <a:pt x="374614" y="113383"/>
                  <a:pt x="374614" y="111949"/>
                </a:cubicBezTo>
                <a:cubicBezTo>
                  <a:pt x="373179" y="110516"/>
                  <a:pt x="371743" y="109082"/>
                  <a:pt x="370307" y="106214"/>
                </a:cubicBezTo>
                <a:cubicBezTo>
                  <a:pt x="367436" y="104780"/>
                  <a:pt x="366000" y="101912"/>
                  <a:pt x="364564" y="100478"/>
                </a:cubicBezTo>
                <a:cubicBezTo>
                  <a:pt x="363128" y="99045"/>
                  <a:pt x="361693" y="97611"/>
                  <a:pt x="360257" y="97611"/>
                </a:cubicBezTo>
                <a:lnTo>
                  <a:pt x="358821" y="94743"/>
                </a:lnTo>
                <a:cubicBezTo>
                  <a:pt x="358821" y="94743"/>
                  <a:pt x="358821" y="94743"/>
                  <a:pt x="357385" y="93309"/>
                </a:cubicBezTo>
                <a:lnTo>
                  <a:pt x="354514" y="90441"/>
                </a:lnTo>
                <a:cubicBezTo>
                  <a:pt x="353078" y="90441"/>
                  <a:pt x="351642" y="89007"/>
                  <a:pt x="350206" y="89007"/>
                </a:cubicBezTo>
                <a:cubicBezTo>
                  <a:pt x="348771" y="86140"/>
                  <a:pt x="345899" y="84706"/>
                  <a:pt x="344463" y="83272"/>
                </a:cubicBezTo>
                <a:cubicBezTo>
                  <a:pt x="340156" y="80404"/>
                  <a:pt x="335849" y="77536"/>
                  <a:pt x="331541" y="74669"/>
                </a:cubicBezTo>
                <a:cubicBezTo>
                  <a:pt x="324363" y="70367"/>
                  <a:pt x="318620" y="68933"/>
                  <a:pt x="318620" y="68933"/>
                </a:cubicBezTo>
                <a:cubicBezTo>
                  <a:pt x="318620" y="68933"/>
                  <a:pt x="320055" y="68933"/>
                  <a:pt x="321491" y="71801"/>
                </a:cubicBezTo>
                <a:cubicBezTo>
                  <a:pt x="322927" y="73235"/>
                  <a:pt x="325798" y="76103"/>
                  <a:pt x="328670" y="78970"/>
                </a:cubicBezTo>
                <a:cubicBezTo>
                  <a:pt x="330106" y="80404"/>
                  <a:pt x="332977" y="81838"/>
                  <a:pt x="334413" y="83272"/>
                </a:cubicBezTo>
                <a:cubicBezTo>
                  <a:pt x="335849" y="84706"/>
                  <a:pt x="338720" y="86140"/>
                  <a:pt x="340156" y="89007"/>
                </a:cubicBezTo>
                <a:cubicBezTo>
                  <a:pt x="341592" y="90441"/>
                  <a:pt x="344463" y="91875"/>
                  <a:pt x="345899" y="93309"/>
                </a:cubicBezTo>
                <a:cubicBezTo>
                  <a:pt x="348771" y="96177"/>
                  <a:pt x="350206" y="97611"/>
                  <a:pt x="353078" y="99045"/>
                </a:cubicBezTo>
                <a:cubicBezTo>
                  <a:pt x="354514" y="101912"/>
                  <a:pt x="355949" y="103346"/>
                  <a:pt x="358821" y="106214"/>
                </a:cubicBezTo>
                <a:cubicBezTo>
                  <a:pt x="360257" y="107648"/>
                  <a:pt x="361693" y="109082"/>
                  <a:pt x="364564" y="111949"/>
                </a:cubicBezTo>
                <a:cubicBezTo>
                  <a:pt x="366000" y="113383"/>
                  <a:pt x="368871" y="116251"/>
                  <a:pt x="370307" y="117685"/>
                </a:cubicBezTo>
                <a:cubicBezTo>
                  <a:pt x="386101" y="133458"/>
                  <a:pt x="390408" y="154966"/>
                  <a:pt x="391844" y="176474"/>
                </a:cubicBezTo>
                <a:cubicBezTo>
                  <a:pt x="397587" y="153532"/>
                  <a:pt x="407637" y="132024"/>
                  <a:pt x="429174" y="119119"/>
                </a:cubicBezTo>
                <a:cubicBezTo>
                  <a:pt x="430609" y="117685"/>
                  <a:pt x="432045" y="117685"/>
                  <a:pt x="434917" y="116251"/>
                </a:cubicBezTo>
                <a:cubicBezTo>
                  <a:pt x="437788" y="114817"/>
                  <a:pt x="442096" y="113383"/>
                  <a:pt x="444967" y="111949"/>
                </a:cubicBezTo>
                <a:cubicBezTo>
                  <a:pt x="447839" y="111949"/>
                  <a:pt x="449274" y="110516"/>
                  <a:pt x="452146" y="109082"/>
                </a:cubicBezTo>
                <a:cubicBezTo>
                  <a:pt x="455017" y="107648"/>
                  <a:pt x="457889" y="107648"/>
                  <a:pt x="460760" y="106214"/>
                </a:cubicBezTo>
                <a:cubicBezTo>
                  <a:pt x="463632" y="104780"/>
                  <a:pt x="465068" y="104780"/>
                  <a:pt x="467939" y="103346"/>
                </a:cubicBezTo>
                <a:cubicBezTo>
                  <a:pt x="470811" y="101912"/>
                  <a:pt x="473682" y="101912"/>
                  <a:pt x="475118" y="100478"/>
                </a:cubicBezTo>
                <a:cubicBezTo>
                  <a:pt x="477990" y="100478"/>
                  <a:pt x="479425" y="99045"/>
                  <a:pt x="482297" y="99045"/>
                </a:cubicBezTo>
                <a:cubicBezTo>
                  <a:pt x="486604" y="96177"/>
                  <a:pt x="489476" y="96177"/>
                  <a:pt x="492347" y="94743"/>
                </a:cubicBezTo>
                <a:cubicBezTo>
                  <a:pt x="493783" y="93309"/>
                  <a:pt x="495219" y="93309"/>
                  <a:pt x="495219" y="93309"/>
                </a:cubicBezTo>
                <a:cubicBezTo>
                  <a:pt x="495219" y="93309"/>
                  <a:pt x="489476" y="93309"/>
                  <a:pt x="480861" y="94743"/>
                </a:cubicBezTo>
                <a:cubicBezTo>
                  <a:pt x="476554" y="94743"/>
                  <a:pt x="472247" y="96177"/>
                  <a:pt x="466504" y="97611"/>
                </a:cubicBezTo>
                <a:cubicBezTo>
                  <a:pt x="463632" y="97611"/>
                  <a:pt x="460760" y="99045"/>
                  <a:pt x="457889" y="99045"/>
                </a:cubicBezTo>
                <a:cubicBezTo>
                  <a:pt x="456453" y="99045"/>
                  <a:pt x="455017" y="100478"/>
                  <a:pt x="453582" y="100478"/>
                </a:cubicBezTo>
                <a:lnTo>
                  <a:pt x="449274" y="101912"/>
                </a:lnTo>
                <a:cubicBezTo>
                  <a:pt x="449274" y="101912"/>
                  <a:pt x="447839" y="101912"/>
                  <a:pt x="447839" y="101912"/>
                </a:cubicBezTo>
                <a:lnTo>
                  <a:pt x="444967" y="103346"/>
                </a:lnTo>
                <a:cubicBezTo>
                  <a:pt x="444967" y="103346"/>
                  <a:pt x="443531" y="104780"/>
                  <a:pt x="442096" y="104780"/>
                </a:cubicBezTo>
                <a:cubicBezTo>
                  <a:pt x="439224" y="106214"/>
                  <a:pt x="436352" y="107648"/>
                  <a:pt x="433481" y="109082"/>
                </a:cubicBezTo>
                <a:cubicBezTo>
                  <a:pt x="432045" y="110516"/>
                  <a:pt x="429174" y="111949"/>
                  <a:pt x="427738" y="111949"/>
                </a:cubicBezTo>
                <a:cubicBezTo>
                  <a:pt x="426302" y="113383"/>
                  <a:pt x="426302" y="113383"/>
                  <a:pt x="426302" y="113383"/>
                </a:cubicBezTo>
                <a:cubicBezTo>
                  <a:pt x="424866" y="104780"/>
                  <a:pt x="433481" y="83272"/>
                  <a:pt x="457889" y="77536"/>
                </a:cubicBezTo>
                <a:cubicBezTo>
                  <a:pt x="483733" y="70367"/>
                  <a:pt x="509577" y="89007"/>
                  <a:pt x="523934" y="87574"/>
                </a:cubicBezTo>
                <a:cubicBezTo>
                  <a:pt x="503834" y="101912"/>
                  <a:pt x="500962" y="114817"/>
                  <a:pt x="472247" y="126288"/>
                </a:cubicBezTo>
                <a:cubicBezTo>
                  <a:pt x="453582" y="133458"/>
                  <a:pt x="440660" y="129156"/>
                  <a:pt x="433481" y="123420"/>
                </a:cubicBezTo>
                <a:cubicBezTo>
                  <a:pt x="433481" y="123420"/>
                  <a:pt x="433481" y="123420"/>
                  <a:pt x="432045" y="124854"/>
                </a:cubicBezTo>
                <a:cubicBezTo>
                  <a:pt x="409073" y="137759"/>
                  <a:pt x="400458" y="166437"/>
                  <a:pt x="394715" y="193680"/>
                </a:cubicBezTo>
                <a:cubicBezTo>
                  <a:pt x="397587" y="190813"/>
                  <a:pt x="401894" y="189379"/>
                  <a:pt x="409073" y="189379"/>
                </a:cubicBezTo>
                <a:cubicBezTo>
                  <a:pt x="420559" y="189379"/>
                  <a:pt x="423431" y="195114"/>
                  <a:pt x="424866" y="202284"/>
                </a:cubicBezTo>
                <a:cubicBezTo>
                  <a:pt x="446403" y="192246"/>
                  <a:pt x="447839" y="216622"/>
                  <a:pt x="447839" y="218056"/>
                </a:cubicBezTo>
                <a:cubicBezTo>
                  <a:pt x="449274" y="216622"/>
                  <a:pt x="449274" y="216622"/>
                  <a:pt x="450710" y="216622"/>
                </a:cubicBezTo>
                <a:cubicBezTo>
                  <a:pt x="459325" y="216622"/>
                  <a:pt x="465068" y="223792"/>
                  <a:pt x="465068" y="230961"/>
                </a:cubicBezTo>
                <a:cubicBezTo>
                  <a:pt x="465068" y="239564"/>
                  <a:pt x="452146" y="245300"/>
                  <a:pt x="452146" y="245300"/>
                </a:cubicBezTo>
                <a:lnTo>
                  <a:pt x="330106" y="245300"/>
                </a:lnTo>
                <a:cubicBezTo>
                  <a:pt x="322927" y="245300"/>
                  <a:pt x="317184" y="239564"/>
                  <a:pt x="317184" y="230961"/>
                </a:cubicBezTo>
                <a:cubicBezTo>
                  <a:pt x="317184" y="223792"/>
                  <a:pt x="327234" y="215188"/>
                  <a:pt x="334413" y="218056"/>
                </a:cubicBezTo>
                <a:cubicBezTo>
                  <a:pt x="335849" y="206585"/>
                  <a:pt x="347335" y="193680"/>
                  <a:pt x="363128" y="199416"/>
                </a:cubicBezTo>
                <a:cubicBezTo>
                  <a:pt x="366000" y="193680"/>
                  <a:pt x="371743" y="189379"/>
                  <a:pt x="378922" y="189379"/>
                </a:cubicBezTo>
                <a:cubicBezTo>
                  <a:pt x="381793" y="189379"/>
                  <a:pt x="383229" y="189379"/>
                  <a:pt x="386101" y="190813"/>
                </a:cubicBezTo>
                <a:cubicBezTo>
                  <a:pt x="386101" y="165003"/>
                  <a:pt x="383229" y="137759"/>
                  <a:pt x="364564" y="120553"/>
                </a:cubicBezTo>
                <a:cubicBezTo>
                  <a:pt x="354514" y="123420"/>
                  <a:pt x="341592" y="121987"/>
                  <a:pt x="327234" y="107648"/>
                </a:cubicBezTo>
                <a:cubicBezTo>
                  <a:pt x="305698" y="86140"/>
                  <a:pt x="308569" y="73235"/>
                  <a:pt x="295647" y="53161"/>
                </a:cubicBezTo>
                <a:close/>
                <a:moveTo>
                  <a:pt x="56095" y="0"/>
                </a:moveTo>
                <a:lnTo>
                  <a:pt x="598650" y="0"/>
                </a:lnTo>
                <a:lnTo>
                  <a:pt x="598650" y="364156"/>
                </a:lnTo>
                <a:lnTo>
                  <a:pt x="180969" y="364156"/>
                </a:lnTo>
                <a:lnTo>
                  <a:pt x="182404" y="339784"/>
                </a:lnTo>
                <a:lnTo>
                  <a:pt x="574250" y="339784"/>
                </a:lnTo>
                <a:lnTo>
                  <a:pt x="574250" y="24372"/>
                </a:lnTo>
                <a:lnTo>
                  <a:pt x="80495" y="24372"/>
                </a:lnTo>
                <a:lnTo>
                  <a:pt x="80495" y="48745"/>
                </a:lnTo>
                <a:lnTo>
                  <a:pt x="56095" y="57347"/>
                </a:lnTo>
                <a:close/>
              </a:path>
            </a:pathLst>
          </a:custGeom>
          <a:solidFill>
            <a:schemeClr val="accent3"/>
          </a:solidFill>
          <a:ln>
            <a:noFill/>
          </a:ln>
        </p:spPr>
        <p:txBody>
          <a:bodyPr/>
          <a:lstStyle/>
          <a:p>
            <a:endParaRPr lang="zh-CN" altLang="en-US">
              <a:cs typeface="+mn-ea"/>
              <a:sym typeface="+mn-lt"/>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78"/>
                                        </p:tgtEl>
                                        <p:attrNameLst>
                                          <p:attrName>style.visibility</p:attrName>
                                        </p:attrNameLst>
                                      </p:cBhvr>
                                      <p:to>
                                        <p:strVal val="visible"/>
                                      </p:to>
                                    </p:set>
                                    <p:anim calcmode="lin" valueType="num">
                                      <p:cBhvr>
                                        <p:cTn id="11" dur="500" fill="hold"/>
                                        <p:tgtEl>
                                          <p:spTgt spid="78"/>
                                        </p:tgtEl>
                                        <p:attrNameLst>
                                          <p:attrName>ppt_w</p:attrName>
                                        </p:attrNameLst>
                                      </p:cBhvr>
                                      <p:tavLst>
                                        <p:tav tm="0">
                                          <p:val>
                                            <p:fltVal val="0"/>
                                          </p:val>
                                        </p:tav>
                                        <p:tav tm="100000">
                                          <p:val>
                                            <p:strVal val="#ppt_w"/>
                                          </p:val>
                                        </p:tav>
                                      </p:tavLst>
                                    </p:anim>
                                    <p:anim calcmode="lin" valueType="num">
                                      <p:cBhvr>
                                        <p:cTn id="12" dur="500" fill="hold"/>
                                        <p:tgtEl>
                                          <p:spTgt spid="78"/>
                                        </p:tgtEl>
                                        <p:attrNameLst>
                                          <p:attrName>ppt_h</p:attrName>
                                        </p:attrNameLst>
                                      </p:cBhvr>
                                      <p:tavLst>
                                        <p:tav tm="0">
                                          <p:val>
                                            <p:fltVal val="0"/>
                                          </p:val>
                                        </p:tav>
                                        <p:tav tm="100000">
                                          <p:val>
                                            <p:strVal val="#ppt_h"/>
                                          </p:val>
                                        </p:tav>
                                      </p:tavLst>
                                    </p:anim>
                                    <p:animEffect transition="in" filter="fade">
                                      <p:cBhvr>
                                        <p:cTn id="1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78"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圆角矩形 50"/>
          <p:cNvSpPr/>
          <p:nvPr/>
        </p:nvSpPr>
        <p:spPr>
          <a:xfrm>
            <a:off x="635000" y="1335481"/>
            <a:ext cx="10885488" cy="5358830"/>
          </a:xfrm>
          <a:prstGeom prst="roundRect">
            <a:avLst>
              <a:gd name="adj" fmla="val 267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0" name="直接连接符 69"/>
          <p:cNvCxnSpPr/>
          <p:nvPr/>
        </p:nvCxnSpPr>
        <p:spPr>
          <a:xfrm>
            <a:off x="0" y="736600"/>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689101" y="-1"/>
            <a:ext cx="10502899" cy="7420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4" name="矩形 33"/>
          <p:cNvSpPr/>
          <p:nvPr/>
        </p:nvSpPr>
        <p:spPr>
          <a:xfrm>
            <a:off x="1708507" y="18141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grpSp>
        <p:nvGrpSpPr>
          <p:cNvPr id="3" name="组合 1"/>
          <p:cNvGrpSpPr/>
          <p:nvPr/>
        </p:nvGrpSpPr>
        <p:grpSpPr>
          <a:xfrm>
            <a:off x="100614" y="165300"/>
            <a:ext cx="1572859" cy="535531"/>
            <a:chOff x="100614" y="165300"/>
            <a:chExt cx="1572859" cy="535531"/>
          </a:xfrm>
        </p:grpSpPr>
        <p:sp>
          <p:nvSpPr>
            <p:cNvPr id="38" name="文本框 37"/>
            <p:cNvSpPr txBox="1"/>
            <p:nvPr/>
          </p:nvSpPr>
          <p:spPr>
            <a:xfrm>
              <a:off x="507812" y="165300"/>
              <a:ext cx="1165661" cy="535531"/>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pPr>
                <a:lnSpc>
                  <a:spcPct val="120000"/>
                </a:lnSpc>
              </a:pPr>
              <a:r>
                <a:rPr lang="zh-CN" altLang="en-US" dirty="0">
                  <a:solidFill>
                    <a:schemeClr val="accent3"/>
                  </a:solidFill>
                  <a:sym typeface="+mn-lt"/>
                </a:rPr>
                <a:t>真题帮</a:t>
              </a:r>
            </a:p>
          </p:txBody>
        </p:sp>
        <p:sp>
          <p:nvSpPr>
            <p:cNvPr id="59" name="teacher-on-biology-class_43821"/>
            <p:cNvSpPr>
              <a:spLocks noChangeAspect="1"/>
            </p:cNvSpPr>
            <p:nvPr/>
          </p:nvSpPr>
          <p:spPr bwMode="auto">
            <a:xfrm>
              <a:off x="100614" y="204515"/>
              <a:ext cx="465232" cy="451118"/>
            </a:xfrm>
            <a:custGeom>
              <a:avLst/>
              <a:gdLst>
                <a:gd name="connsiteX0" fmla="*/ 238173 w 598650"/>
                <a:gd name="connsiteY0" fmla="*/ 288290 h 580488"/>
                <a:gd name="connsiteX1" fmla="*/ 335879 w 598650"/>
                <a:gd name="connsiteY1" fmla="*/ 288290 h 580488"/>
                <a:gd name="connsiteX2" fmla="*/ 335879 w 598650"/>
                <a:gd name="connsiteY2" fmla="*/ 294037 h 580488"/>
                <a:gd name="connsiteX3" fmla="*/ 238173 w 598650"/>
                <a:gd name="connsiteY3" fmla="*/ 294037 h 580488"/>
                <a:gd name="connsiteX4" fmla="*/ 453585 w 598650"/>
                <a:gd name="connsiteY4" fmla="*/ 282542 h 580488"/>
                <a:gd name="connsiteX5" fmla="*/ 549682 w 598650"/>
                <a:gd name="connsiteY5" fmla="*/ 282542 h 580488"/>
                <a:gd name="connsiteX6" fmla="*/ 549682 w 598650"/>
                <a:gd name="connsiteY6" fmla="*/ 318406 h 580488"/>
                <a:gd name="connsiteX7" fmla="*/ 453585 w 598650"/>
                <a:gd name="connsiteY7" fmla="*/ 318406 h 580488"/>
                <a:gd name="connsiteX8" fmla="*/ 430596 w 598650"/>
                <a:gd name="connsiteY8" fmla="*/ 169204 h 580488"/>
                <a:gd name="connsiteX9" fmla="*/ 528302 w 598650"/>
                <a:gd name="connsiteY9" fmla="*/ 169204 h 580488"/>
                <a:gd name="connsiteX10" fmla="*/ 528302 w 598650"/>
                <a:gd name="connsiteY10" fmla="*/ 174951 h 580488"/>
                <a:gd name="connsiteX11" fmla="*/ 430596 w 598650"/>
                <a:gd name="connsiteY11" fmla="*/ 174951 h 580488"/>
                <a:gd name="connsiteX12" fmla="*/ 278425 w 598650"/>
                <a:gd name="connsiteY12" fmla="*/ 159088 h 580488"/>
                <a:gd name="connsiteX13" fmla="*/ 295647 w 598650"/>
                <a:gd name="connsiteY13" fmla="*/ 192054 h 580488"/>
                <a:gd name="connsiteX14" fmla="*/ 169351 w 598650"/>
                <a:gd name="connsiteY14" fmla="*/ 256554 h 580488"/>
                <a:gd name="connsiteX15" fmla="*/ 162175 w 598650"/>
                <a:gd name="connsiteY15" fmla="*/ 388422 h 580488"/>
                <a:gd name="connsiteX16" fmla="*/ 157870 w 598650"/>
                <a:gd name="connsiteY16" fmla="*/ 388422 h 580488"/>
                <a:gd name="connsiteX17" fmla="*/ 157870 w 598650"/>
                <a:gd name="connsiteY17" fmla="*/ 405622 h 580488"/>
                <a:gd name="connsiteX18" fmla="*/ 157870 w 598650"/>
                <a:gd name="connsiteY18" fmla="*/ 417088 h 580488"/>
                <a:gd name="connsiteX19" fmla="*/ 157870 w 598650"/>
                <a:gd name="connsiteY19" fmla="*/ 547522 h 580488"/>
                <a:gd name="connsiteX20" fmla="*/ 162175 w 598650"/>
                <a:gd name="connsiteY20" fmla="*/ 547522 h 580488"/>
                <a:gd name="connsiteX21" fmla="*/ 192314 w 598650"/>
                <a:gd name="connsiteY21" fmla="*/ 553255 h 580488"/>
                <a:gd name="connsiteX22" fmla="*/ 192314 w 598650"/>
                <a:gd name="connsiteY22" fmla="*/ 580488 h 580488"/>
                <a:gd name="connsiteX23" fmla="*/ 166481 w 598650"/>
                <a:gd name="connsiteY23" fmla="*/ 580488 h 580488"/>
                <a:gd name="connsiteX24" fmla="*/ 137777 w 598650"/>
                <a:gd name="connsiteY24" fmla="*/ 576188 h 580488"/>
                <a:gd name="connsiteX25" fmla="*/ 137777 w 598650"/>
                <a:gd name="connsiteY25" fmla="*/ 580488 h 580488"/>
                <a:gd name="connsiteX26" fmla="*/ 104768 w 598650"/>
                <a:gd name="connsiteY26" fmla="*/ 580488 h 580488"/>
                <a:gd name="connsiteX27" fmla="*/ 104768 w 598650"/>
                <a:gd name="connsiteY27" fmla="*/ 550388 h 580488"/>
                <a:gd name="connsiteX28" fmla="*/ 104768 w 598650"/>
                <a:gd name="connsiteY28" fmla="*/ 547522 h 580488"/>
                <a:gd name="connsiteX29" fmla="*/ 104768 w 598650"/>
                <a:gd name="connsiteY29" fmla="*/ 417088 h 580488"/>
                <a:gd name="connsiteX30" fmla="*/ 86111 w 598650"/>
                <a:gd name="connsiteY30" fmla="*/ 417088 h 580488"/>
                <a:gd name="connsiteX31" fmla="*/ 86111 w 598650"/>
                <a:gd name="connsiteY31" fmla="*/ 547522 h 580488"/>
                <a:gd name="connsiteX32" fmla="*/ 86111 w 598650"/>
                <a:gd name="connsiteY32" fmla="*/ 550388 h 580488"/>
                <a:gd name="connsiteX33" fmla="*/ 86111 w 598650"/>
                <a:gd name="connsiteY33" fmla="*/ 580488 h 580488"/>
                <a:gd name="connsiteX34" fmla="*/ 54537 w 598650"/>
                <a:gd name="connsiteY34" fmla="*/ 580488 h 580488"/>
                <a:gd name="connsiteX35" fmla="*/ 54537 w 598650"/>
                <a:gd name="connsiteY35" fmla="*/ 576188 h 580488"/>
                <a:gd name="connsiteX36" fmla="*/ 24398 w 598650"/>
                <a:gd name="connsiteY36" fmla="*/ 580488 h 580488"/>
                <a:gd name="connsiteX37" fmla="*/ 0 w 598650"/>
                <a:gd name="connsiteY37" fmla="*/ 580488 h 580488"/>
                <a:gd name="connsiteX38" fmla="*/ 0 w 598650"/>
                <a:gd name="connsiteY38" fmla="*/ 553255 h 580488"/>
                <a:gd name="connsiteX39" fmla="*/ 28703 w 598650"/>
                <a:gd name="connsiteY39" fmla="*/ 547522 h 580488"/>
                <a:gd name="connsiteX40" fmla="*/ 34444 w 598650"/>
                <a:gd name="connsiteY40" fmla="*/ 547522 h 580488"/>
                <a:gd name="connsiteX41" fmla="*/ 34444 w 598650"/>
                <a:gd name="connsiteY41" fmla="*/ 417088 h 580488"/>
                <a:gd name="connsiteX42" fmla="*/ 34444 w 598650"/>
                <a:gd name="connsiteY42" fmla="*/ 405622 h 580488"/>
                <a:gd name="connsiteX43" fmla="*/ 34444 w 598650"/>
                <a:gd name="connsiteY43" fmla="*/ 388422 h 580488"/>
                <a:gd name="connsiteX44" fmla="*/ 30139 w 598650"/>
                <a:gd name="connsiteY44" fmla="*/ 388422 h 580488"/>
                <a:gd name="connsiteX45" fmla="*/ 28703 w 598650"/>
                <a:gd name="connsiteY45" fmla="*/ 361188 h 580488"/>
                <a:gd name="connsiteX46" fmla="*/ 4305 w 598650"/>
                <a:gd name="connsiteY46" fmla="*/ 361188 h 580488"/>
                <a:gd name="connsiteX47" fmla="*/ 7176 w 598650"/>
                <a:gd name="connsiteY47" fmla="*/ 230754 h 580488"/>
                <a:gd name="connsiteX48" fmla="*/ 67453 w 598650"/>
                <a:gd name="connsiteY48" fmla="*/ 219288 h 580488"/>
                <a:gd name="connsiteX49" fmla="*/ 94722 w 598650"/>
                <a:gd name="connsiteY49" fmla="*/ 250821 h 580488"/>
                <a:gd name="connsiteX50" fmla="*/ 121990 w 598650"/>
                <a:gd name="connsiteY50" fmla="*/ 219288 h 580488"/>
                <a:gd name="connsiteX51" fmla="*/ 163610 w 598650"/>
                <a:gd name="connsiteY51" fmla="*/ 219288 h 580488"/>
                <a:gd name="connsiteX52" fmla="*/ 206677 w 598650"/>
                <a:gd name="connsiteY52" fmla="*/ 93338 h 580488"/>
                <a:gd name="connsiteX53" fmla="*/ 304383 w 598650"/>
                <a:gd name="connsiteY53" fmla="*/ 93338 h 580488"/>
                <a:gd name="connsiteX54" fmla="*/ 304383 w 598650"/>
                <a:gd name="connsiteY54" fmla="*/ 99085 h 580488"/>
                <a:gd name="connsiteX55" fmla="*/ 206677 w 598650"/>
                <a:gd name="connsiteY55" fmla="*/ 99085 h 580488"/>
                <a:gd name="connsiteX56" fmla="*/ 94832 w 598650"/>
                <a:gd name="connsiteY56" fmla="*/ 61612 h 580488"/>
                <a:gd name="connsiteX57" fmla="*/ 168054 w 598650"/>
                <a:gd name="connsiteY57" fmla="*/ 134719 h 580488"/>
                <a:gd name="connsiteX58" fmla="*/ 94832 w 598650"/>
                <a:gd name="connsiteY58" fmla="*/ 207826 h 580488"/>
                <a:gd name="connsiteX59" fmla="*/ 21610 w 598650"/>
                <a:gd name="connsiteY59" fmla="*/ 134719 h 580488"/>
                <a:gd name="connsiteX60" fmla="*/ 94832 w 598650"/>
                <a:gd name="connsiteY60" fmla="*/ 61612 h 580488"/>
                <a:gd name="connsiteX61" fmla="*/ 295647 w 598650"/>
                <a:gd name="connsiteY61" fmla="*/ 53161 h 580488"/>
                <a:gd name="connsiteX62" fmla="*/ 360257 w 598650"/>
                <a:gd name="connsiteY62" fmla="*/ 68933 h 580488"/>
                <a:gd name="connsiteX63" fmla="*/ 376050 w 598650"/>
                <a:gd name="connsiteY63" fmla="*/ 113383 h 580488"/>
                <a:gd name="connsiteX64" fmla="*/ 374614 w 598650"/>
                <a:gd name="connsiteY64" fmla="*/ 111949 h 580488"/>
                <a:gd name="connsiteX65" fmla="*/ 370307 w 598650"/>
                <a:gd name="connsiteY65" fmla="*/ 106214 h 580488"/>
                <a:gd name="connsiteX66" fmla="*/ 364564 w 598650"/>
                <a:gd name="connsiteY66" fmla="*/ 100478 h 580488"/>
                <a:gd name="connsiteX67" fmla="*/ 360257 w 598650"/>
                <a:gd name="connsiteY67" fmla="*/ 97611 h 580488"/>
                <a:gd name="connsiteX68" fmla="*/ 358821 w 598650"/>
                <a:gd name="connsiteY68" fmla="*/ 94743 h 580488"/>
                <a:gd name="connsiteX69" fmla="*/ 357385 w 598650"/>
                <a:gd name="connsiteY69" fmla="*/ 93309 h 580488"/>
                <a:gd name="connsiteX70" fmla="*/ 354514 w 598650"/>
                <a:gd name="connsiteY70" fmla="*/ 90441 h 580488"/>
                <a:gd name="connsiteX71" fmla="*/ 350206 w 598650"/>
                <a:gd name="connsiteY71" fmla="*/ 89007 h 580488"/>
                <a:gd name="connsiteX72" fmla="*/ 344463 w 598650"/>
                <a:gd name="connsiteY72" fmla="*/ 83272 h 580488"/>
                <a:gd name="connsiteX73" fmla="*/ 331541 w 598650"/>
                <a:gd name="connsiteY73" fmla="*/ 74669 h 580488"/>
                <a:gd name="connsiteX74" fmla="*/ 318620 w 598650"/>
                <a:gd name="connsiteY74" fmla="*/ 68933 h 580488"/>
                <a:gd name="connsiteX75" fmla="*/ 321491 w 598650"/>
                <a:gd name="connsiteY75" fmla="*/ 71801 h 580488"/>
                <a:gd name="connsiteX76" fmla="*/ 328670 w 598650"/>
                <a:gd name="connsiteY76" fmla="*/ 78970 h 580488"/>
                <a:gd name="connsiteX77" fmla="*/ 334413 w 598650"/>
                <a:gd name="connsiteY77" fmla="*/ 83272 h 580488"/>
                <a:gd name="connsiteX78" fmla="*/ 340156 w 598650"/>
                <a:gd name="connsiteY78" fmla="*/ 89007 h 580488"/>
                <a:gd name="connsiteX79" fmla="*/ 345899 w 598650"/>
                <a:gd name="connsiteY79" fmla="*/ 93309 h 580488"/>
                <a:gd name="connsiteX80" fmla="*/ 353078 w 598650"/>
                <a:gd name="connsiteY80" fmla="*/ 99045 h 580488"/>
                <a:gd name="connsiteX81" fmla="*/ 358821 w 598650"/>
                <a:gd name="connsiteY81" fmla="*/ 106214 h 580488"/>
                <a:gd name="connsiteX82" fmla="*/ 364564 w 598650"/>
                <a:gd name="connsiteY82" fmla="*/ 111949 h 580488"/>
                <a:gd name="connsiteX83" fmla="*/ 370307 w 598650"/>
                <a:gd name="connsiteY83" fmla="*/ 117685 h 580488"/>
                <a:gd name="connsiteX84" fmla="*/ 391844 w 598650"/>
                <a:gd name="connsiteY84" fmla="*/ 176474 h 580488"/>
                <a:gd name="connsiteX85" fmla="*/ 429174 w 598650"/>
                <a:gd name="connsiteY85" fmla="*/ 119119 h 580488"/>
                <a:gd name="connsiteX86" fmla="*/ 434917 w 598650"/>
                <a:gd name="connsiteY86" fmla="*/ 116251 h 580488"/>
                <a:gd name="connsiteX87" fmla="*/ 444967 w 598650"/>
                <a:gd name="connsiteY87" fmla="*/ 111949 h 580488"/>
                <a:gd name="connsiteX88" fmla="*/ 452146 w 598650"/>
                <a:gd name="connsiteY88" fmla="*/ 109082 h 580488"/>
                <a:gd name="connsiteX89" fmla="*/ 460760 w 598650"/>
                <a:gd name="connsiteY89" fmla="*/ 106214 h 580488"/>
                <a:gd name="connsiteX90" fmla="*/ 467939 w 598650"/>
                <a:gd name="connsiteY90" fmla="*/ 103346 h 580488"/>
                <a:gd name="connsiteX91" fmla="*/ 475118 w 598650"/>
                <a:gd name="connsiteY91" fmla="*/ 100478 h 580488"/>
                <a:gd name="connsiteX92" fmla="*/ 482297 w 598650"/>
                <a:gd name="connsiteY92" fmla="*/ 99045 h 580488"/>
                <a:gd name="connsiteX93" fmla="*/ 492347 w 598650"/>
                <a:gd name="connsiteY93" fmla="*/ 94743 h 580488"/>
                <a:gd name="connsiteX94" fmla="*/ 495219 w 598650"/>
                <a:gd name="connsiteY94" fmla="*/ 93309 h 580488"/>
                <a:gd name="connsiteX95" fmla="*/ 480861 w 598650"/>
                <a:gd name="connsiteY95" fmla="*/ 94743 h 580488"/>
                <a:gd name="connsiteX96" fmla="*/ 466504 w 598650"/>
                <a:gd name="connsiteY96" fmla="*/ 97611 h 580488"/>
                <a:gd name="connsiteX97" fmla="*/ 457889 w 598650"/>
                <a:gd name="connsiteY97" fmla="*/ 99045 h 580488"/>
                <a:gd name="connsiteX98" fmla="*/ 453582 w 598650"/>
                <a:gd name="connsiteY98" fmla="*/ 100478 h 580488"/>
                <a:gd name="connsiteX99" fmla="*/ 449274 w 598650"/>
                <a:gd name="connsiteY99" fmla="*/ 101912 h 580488"/>
                <a:gd name="connsiteX100" fmla="*/ 447839 w 598650"/>
                <a:gd name="connsiteY100" fmla="*/ 101912 h 580488"/>
                <a:gd name="connsiteX101" fmla="*/ 444967 w 598650"/>
                <a:gd name="connsiteY101" fmla="*/ 103346 h 580488"/>
                <a:gd name="connsiteX102" fmla="*/ 442096 w 598650"/>
                <a:gd name="connsiteY102" fmla="*/ 104780 h 580488"/>
                <a:gd name="connsiteX103" fmla="*/ 433481 w 598650"/>
                <a:gd name="connsiteY103" fmla="*/ 109082 h 580488"/>
                <a:gd name="connsiteX104" fmla="*/ 427738 w 598650"/>
                <a:gd name="connsiteY104" fmla="*/ 111949 h 580488"/>
                <a:gd name="connsiteX105" fmla="*/ 426302 w 598650"/>
                <a:gd name="connsiteY105" fmla="*/ 113383 h 580488"/>
                <a:gd name="connsiteX106" fmla="*/ 457889 w 598650"/>
                <a:gd name="connsiteY106" fmla="*/ 77536 h 580488"/>
                <a:gd name="connsiteX107" fmla="*/ 523934 w 598650"/>
                <a:gd name="connsiteY107" fmla="*/ 87574 h 580488"/>
                <a:gd name="connsiteX108" fmla="*/ 472247 w 598650"/>
                <a:gd name="connsiteY108" fmla="*/ 126288 h 580488"/>
                <a:gd name="connsiteX109" fmla="*/ 433481 w 598650"/>
                <a:gd name="connsiteY109" fmla="*/ 123420 h 580488"/>
                <a:gd name="connsiteX110" fmla="*/ 432045 w 598650"/>
                <a:gd name="connsiteY110" fmla="*/ 124854 h 580488"/>
                <a:gd name="connsiteX111" fmla="*/ 394715 w 598650"/>
                <a:gd name="connsiteY111" fmla="*/ 193680 h 580488"/>
                <a:gd name="connsiteX112" fmla="*/ 409073 w 598650"/>
                <a:gd name="connsiteY112" fmla="*/ 189379 h 580488"/>
                <a:gd name="connsiteX113" fmla="*/ 424866 w 598650"/>
                <a:gd name="connsiteY113" fmla="*/ 202284 h 580488"/>
                <a:gd name="connsiteX114" fmla="*/ 447839 w 598650"/>
                <a:gd name="connsiteY114" fmla="*/ 218056 h 580488"/>
                <a:gd name="connsiteX115" fmla="*/ 450710 w 598650"/>
                <a:gd name="connsiteY115" fmla="*/ 216622 h 580488"/>
                <a:gd name="connsiteX116" fmla="*/ 465068 w 598650"/>
                <a:gd name="connsiteY116" fmla="*/ 230961 h 580488"/>
                <a:gd name="connsiteX117" fmla="*/ 452146 w 598650"/>
                <a:gd name="connsiteY117" fmla="*/ 245300 h 580488"/>
                <a:gd name="connsiteX118" fmla="*/ 330106 w 598650"/>
                <a:gd name="connsiteY118" fmla="*/ 245300 h 580488"/>
                <a:gd name="connsiteX119" fmla="*/ 317184 w 598650"/>
                <a:gd name="connsiteY119" fmla="*/ 230961 h 580488"/>
                <a:gd name="connsiteX120" fmla="*/ 334413 w 598650"/>
                <a:gd name="connsiteY120" fmla="*/ 218056 h 580488"/>
                <a:gd name="connsiteX121" fmla="*/ 363128 w 598650"/>
                <a:gd name="connsiteY121" fmla="*/ 199416 h 580488"/>
                <a:gd name="connsiteX122" fmla="*/ 378922 w 598650"/>
                <a:gd name="connsiteY122" fmla="*/ 189379 h 580488"/>
                <a:gd name="connsiteX123" fmla="*/ 386101 w 598650"/>
                <a:gd name="connsiteY123" fmla="*/ 190813 h 580488"/>
                <a:gd name="connsiteX124" fmla="*/ 364564 w 598650"/>
                <a:gd name="connsiteY124" fmla="*/ 120553 h 580488"/>
                <a:gd name="connsiteX125" fmla="*/ 327234 w 598650"/>
                <a:gd name="connsiteY125" fmla="*/ 107648 h 580488"/>
                <a:gd name="connsiteX126" fmla="*/ 295647 w 598650"/>
                <a:gd name="connsiteY126" fmla="*/ 53161 h 580488"/>
                <a:gd name="connsiteX127" fmla="*/ 56095 w 598650"/>
                <a:gd name="connsiteY127" fmla="*/ 0 h 580488"/>
                <a:gd name="connsiteX128" fmla="*/ 598650 w 598650"/>
                <a:gd name="connsiteY128" fmla="*/ 0 h 580488"/>
                <a:gd name="connsiteX129" fmla="*/ 598650 w 598650"/>
                <a:gd name="connsiteY129" fmla="*/ 364156 h 580488"/>
                <a:gd name="connsiteX130" fmla="*/ 180969 w 598650"/>
                <a:gd name="connsiteY130" fmla="*/ 364156 h 580488"/>
                <a:gd name="connsiteX131" fmla="*/ 182404 w 598650"/>
                <a:gd name="connsiteY131" fmla="*/ 339784 h 580488"/>
                <a:gd name="connsiteX132" fmla="*/ 574250 w 598650"/>
                <a:gd name="connsiteY132" fmla="*/ 339784 h 580488"/>
                <a:gd name="connsiteX133" fmla="*/ 574250 w 598650"/>
                <a:gd name="connsiteY133" fmla="*/ 24372 h 580488"/>
                <a:gd name="connsiteX134" fmla="*/ 80495 w 598650"/>
                <a:gd name="connsiteY134" fmla="*/ 24372 h 580488"/>
                <a:gd name="connsiteX135" fmla="*/ 80495 w 598650"/>
                <a:gd name="connsiteY135" fmla="*/ 48745 h 580488"/>
                <a:gd name="connsiteX136" fmla="*/ 56095 w 598650"/>
                <a:gd name="connsiteY136"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98650" h="580488">
                  <a:moveTo>
                    <a:pt x="238173" y="288290"/>
                  </a:moveTo>
                  <a:lnTo>
                    <a:pt x="335879" y="288290"/>
                  </a:lnTo>
                  <a:lnTo>
                    <a:pt x="335879" y="294037"/>
                  </a:lnTo>
                  <a:lnTo>
                    <a:pt x="238173" y="294037"/>
                  </a:lnTo>
                  <a:close/>
                  <a:moveTo>
                    <a:pt x="453585" y="282542"/>
                  </a:moveTo>
                  <a:lnTo>
                    <a:pt x="549682" y="282542"/>
                  </a:lnTo>
                  <a:lnTo>
                    <a:pt x="549682" y="318406"/>
                  </a:lnTo>
                  <a:lnTo>
                    <a:pt x="453585" y="318406"/>
                  </a:lnTo>
                  <a:close/>
                  <a:moveTo>
                    <a:pt x="430596" y="169204"/>
                  </a:moveTo>
                  <a:lnTo>
                    <a:pt x="528302" y="169204"/>
                  </a:lnTo>
                  <a:lnTo>
                    <a:pt x="528302" y="174951"/>
                  </a:lnTo>
                  <a:lnTo>
                    <a:pt x="430596" y="174951"/>
                  </a:lnTo>
                  <a:close/>
                  <a:moveTo>
                    <a:pt x="278425" y="159088"/>
                  </a:moveTo>
                  <a:lnTo>
                    <a:pt x="295647" y="192054"/>
                  </a:lnTo>
                  <a:lnTo>
                    <a:pt x="169351" y="256554"/>
                  </a:lnTo>
                  <a:lnTo>
                    <a:pt x="162175" y="388422"/>
                  </a:lnTo>
                  <a:lnTo>
                    <a:pt x="157870" y="388422"/>
                  </a:lnTo>
                  <a:lnTo>
                    <a:pt x="157870" y="405622"/>
                  </a:lnTo>
                  <a:lnTo>
                    <a:pt x="157870" y="417088"/>
                  </a:lnTo>
                  <a:lnTo>
                    <a:pt x="157870" y="547522"/>
                  </a:lnTo>
                  <a:lnTo>
                    <a:pt x="162175" y="547522"/>
                  </a:lnTo>
                  <a:lnTo>
                    <a:pt x="192314" y="553255"/>
                  </a:lnTo>
                  <a:lnTo>
                    <a:pt x="192314" y="580488"/>
                  </a:lnTo>
                  <a:lnTo>
                    <a:pt x="166481" y="580488"/>
                  </a:lnTo>
                  <a:lnTo>
                    <a:pt x="137777" y="576188"/>
                  </a:lnTo>
                  <a:lnTo>
                    <a:pt x="137777" y="580488"/>
                  </a:lnTo>
                  <a:lnTo>
                    <a:pt x="104768" y="580488"/>
                  </a:lnTo>
                  <a:lnTo>
                    <a:pt x="104768" y="550388"/>
                  </a:lnTo>
                  <a:lnTo>
                    <a:pt x="104768" y="547522"/>
                  </a:lnTo>
                  <a:lnTo>
                    <a:pt x="104768" y="417088"/>
                  </a:lnTo>
                  <a:lnTo>
                    <a:pt x="86111" y="417088"/>
                  </a:lnTo>
                  <a:lnTo>
                    <a:pt x="86111" y="547522"/>
                  </a:lnTo>
                  <a:lnTo>
                    <a:pt x="86111" y="550388"/>
                  </a:lnTo>
                  <a:lnTo>
                    <a:pt x="86111" y="580488"/>
                  </a:lnTo>
                  <a:lnTo>
                    <a:pt x="54537" y="580488"/>
                  </a:lnTo>
                  <a:lnTo>
                    <a:pt x="54537" y="576188"/>
                  </a:lnTo>
                  <a:lnTo>
                    <a:pt x="24398" y="580488"/>
                  </a:lnTo>
                  <a:lnTo>
                    <a:pt x="0" y="580488"/>
                  </a:lnTo>
                  <a:lnTo>
                    <a:pt x="0" y="553255"/>
                  </a:lnTo>
                  <a:lnTo>
                    <a:pt x="28703" y="547522"/>
                  </a:lnTo>
                  <a:lnTo>
                    <a:pt x="34444" y="547522"/>
                  </a:lnTo>
                  <a:lnTo>
                    <a:pt x="34444" y="417088"/>
                  </a:lnTo>
                  <a:lnTo>
                    <a:pt x="34444" y="405622"/>
                  </a:lnTo>
                  <a:lnTo>
                    <a:pt x="34444" y="388422"/>
                  </a:lnTo>
                  <a:lnTo>
                    <a:pt x="30139" y="388422"/>
                  </a:lnTo>
                  <a:lnTo>
                    <a:pt x="28703" y="361188"/>
                  </a:lnTo>
                  <a:lnTo>
                    <a:pt x="4305" y="361188"/>
                  </a:lnTo>
                  <a:lnTo>
                    <a:pt x="7176" y="230754"/>
                  </a:lnTo>
                  <a:lnTo>
                    <a:pt x="67453" y="219288"/>
                  </a:lnTo>
                  <a:lnTo>
                    <a:pt x="94722" y="250821"/>
                  </a:lnTo>
                  <a:lnTo>
                    <a:pt x="121990" y="219288"/>
                  </a:lnTo>
                  <a:lnTo>
                    <a:pt x="163610" y="219288"/>
                  </a:lnTo>
                  <a:close/>
                  <a:moveTo>
                    <a:pt x="206677" y="93338"/>
                  </a:moveTo>
                  <a:lnTo>
                    <a:pt x="304383" y="93338"/>
                  </a:lnTo>
                  <a:lnTo>
                    <a:pt x="304383" y="99085"/>
                  </a:lnTo>
                  <a:lnTo>
                    <a:pt x="206677" y="99085"/>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295647" y="53161"/>
                  </a:moveTo>
                  <a:cubicBezTo>
                    <a:pt x="307133" y="58896"/>
                    <a:pt x="338720" y="51727"/>
                    <a:pt x="360257" y="68933"/>
                  </a:cubicBezTo>
                  <a:cubicBezTo>
                    <a:pt x="380358" y="83272"/>
                    <a:pt x="380358" y="106214"/>
                    <a:pt x="376050" y="113383"/>
                  </a:cubicBezTo>
                  <a:cubicBezTo>
                    <a:pt x="374614" y="113383"/>
                    <a:pt x="374614" y="113383"/>
                    <a:pt x="374614" y="111949"/>
                  </a:cubicBezTo>
                  <a:cubicBezTo>
                    <a:pt x="373179" y="110516"/>
                    <a:pt x="371743" y="109082"/>
                    <a:pt x="370307" y="106214"/>
                  </a:cubicBezTo>
                  <a:cubicBezTo>
                    <a:pt x="367436" y="104780"/>
                    <a:pt x="366000" y="101912"/>
                    <a:pt x="364564" y="100478"/>
                  </a:cubicBezTo>
                  <a:cubicBezTo>
                    <a:pt x="363128" y="99045"/>
                    <a:pt x="361693" y="97611"/>
                    <a:pt x="360257" y="97611"/>
                  </a:cubicBezTo>
                  <a:lnTo>
                    <a:pt x="358821" y="94743"/>
                  </a:lnTo>
                  <a:cubicBezTo>
                    <a:pt x="358821" y="94743"/>
                    <a:pt x="358821" y="94743"/>
                    <a:pt x="357385" y="93309"/>
                  </a:cubicBezTo>
                  <a:lnTo>
                    <a:pt x="354514" y="90441"/>
                  </a:lnTo>
                  <a:cubicBezTo>
                    <a:pt x="353078" y="90441"/>
                    <a:pt x="351642" y="89007"/>
                    <a:pt x="350206" y="89007"/>
                  </a:cubicBezTo>
                  <a:cubicBezTo>
                    <a:pt x="348771" y="86140"/>
                    <a:pt x="345899" y="84706"/>
                    <a:pt x="344463" y="83272"/>
                  </a:cubicBezTo>
                  <a:cubicBezTo>
                    <a:pt x="340156" y="80404"/>
                    <a:pt x="335849" y="77536"/>
                    <a:pt x="331541" y="74669"/>
                  </a:cubicBezTo>
                  <a:cubicBezTo>
                    <a:pt x="324363" y="70367"/>
                    <a:pt x="318620" y="68933"/>
                    <a:pt x="318620" y="68933"/>
                  </a:cubicBezTo>
                  <a:cubicBezTo>
                    <a:pt x="318620" y="68933"/>
                    <a:pt x="320055" y="68933"/>
                    <a:pt x="321491" y="71801"/>
                  </a:cubicBezTo>
                  <a:cubicBezTo>
                    <a:pt x="322927" y="73235"/>
                    <a:pt x="325798" y="76103"/>
                    <a:pt x="328670" y="78970"/>
                  </a:cubicBezTo>
                  <a:cubicBezTo>
                    <a:pt x="330106" y="80404"/>
                    <a:pt x="332977" y="81838"/>
                    <a:pt x="334413" y="83272"/>
                  </a:cubicBezTo>
                  <a:cubicBezTo>
                    <a:pt x="335849" y="84706"/>
                    <a:pt x="338720" y="86140"/>
                    <a:pt x="340156" y="89007"/>
                  </a:cubicBezTo>
                  <a:cubicBezTo>
                    <a:pt x="341592" y="90441"/>
                    <a:pt x="344463" y="91875"/>
                    <a:pt x="345899" y="93309"/>
                  </a:cubicBezTo>
                  <a:cubicBezTo>
                    <a:pt x="348771" y="96177"/>
                    <a:pt x="350206" y="97611"/>
                    <a:pt x="353078" y="99045"/>
                  </a:cubicBezTo>
                  <a:cubicBezTo>
                    <a:pt x="354514" y="101912"/>
                    <a:pt x="355949" y="103346"/>
                    <a:pt x="358821" y="106214"/>
                  </a:cubicBezTo>
                  <a:cubicBezTo>
                    <a:pt x="360257" y="107648"/>
                    <a:pt x="361693" y="109082"/>
                    <a:pt x="364564" y="111949"/>
                  </a:cubicBezTo>
                  <a:cubicBezTo>
                    <a:pt x="366000" y="113383"/>
                    <a:pt x="368871" y="116251"/>
                    <a:pt x="370307" y="117685"/>
                  </a:cubicBezTo>
                  <a:cubicBezTo>
                    <a:pt x="386101" y="133458"/>
                    <a:pt x="390408" y="154966"/>
                    <a:pt x="391844" y="176474"/>
                  </a:cubicBezTo>
                  <a:cubicBezTo>
                    <a:pt x="397587" y="153532"/>
                    <a:pt x="407637" y="132024"/>
                    <a:pt x="429174" y="119119"/>
                  </a:cubicBezTo>
                  <a:cubicBezTo>
                    <a:pt x="430609" y="117685"/>
                    <a:pt x="432045" y="117685"/>
                    <a:pt x="434917" y="116251"/>
                  </a:cubicBezTo>
                  <a:cubicBezTo>
                    <a:pt x="437788" y="114817"/>
                    <a:pt x="442096" y="113383"/>
                    <a:pt x="444967" y="111949"/>
                  </a:cubicBezTo>
                  <a:cubicBezTo>
                    <a:pt x="447839" y="111949"/>
                    <a:pt x="449274" y="110516"/>
                    <a:pt x="452146" y="109082"/>
                  </a:cubicBezTo>
                  <a:cubicBezTo>
                    <a:pt x="455017" y="107648"/>
                    <a:pt x="457889" y="107648"/>
                    <a:pt x="460760" y="106214"/>
                  </a:cubicBezTo>
                  <a:cubicBezTo>
                    <a:pt x="463632" y="104780"/>
                    <a:pt x="465068" y="104780"/>
                    <a:pt x="467939" y="103346"/>
                  </a:cubicBezTo>
                  <a:cubicBezTo>
                    <a:pt x="470811" y="101912"/>
                    <a:pt x="473682" y="101912"/>
                    <a:pt x="475118" y="100478"/>
                  </a:cubicBezTo>
                  <a:cubicBezTo>
                    <a:pt x="477990" y="100478"/>
                    <a:pt x="479425" y="99045"/>
                    <a:pt x="482297" y="99045"/>
                  </a:cubicBezTo>
                  <a:cubicBezTo>
                    <a:pt x="486604" y="96177"/>
                    <a:pt x="489476" y="96177"/>
                    <a:pt x="492347" y="94743"/>
                  </a:cubicBezTo>
                  <a:cubicBezTo>
                    <a:pt x="493783" y="93309"/>
                    <a:pt x="495219" y="93309"/>
                    <a:pt x="495219" y="93309"/>
                  </a:cubicBezTo>
                  <a:cubicBezTo>
                    <a:pt x="495219" y="93309"/>
                    <a:pt x="489476" y="93309"/>
                    <a:pt x="480861" y="94743"/>
                  </a:cubicBezTo>
                  <a:cubicBezTo>
                    <a:pt x="476554" y="94743"/>
                    <a:pt x="472247" y="96177"/>
                    <a:pt x="466504" y="97611"/>
                  </a:cubicBezTo>
                  <a:cubicBezTo>
                    <a:pt x="463632" y="97611"/>
                    <a:pt x="460760" y="99045"/>
                    <a:pt x="457889" y="99045"/>
                  </a:cubicBezTo>
                  <a:cubicBezTo>
                    <a:pt x="456453" y="99045"/>
                    <a:pt x="455017" y="100478"/>
                    <a:pt x="453582" y="100478"/>
                  </a:cubicBezTo>
                  <a:lnTo>
                    <a:pt x="449274" y="101912"/>
                  </a:lnTo>
                  <a:cubicBezTo>
                    <a:pt x="449274" y="101912"/>
                    <a:pt x="447839" y="101912"/>
                    <a:pt x="447839" y="101912"/>
                  </a:cubicBezTo>
                  <a:lnTo>
                    <a:pt x="444967" y="103346"/>
                  </a:lnTo>
                  <a:cubicBezTo>
                    <a:pt x="444967" y="103346"/>
                    <a:pt x="443531" y="104780"/>
                    <a:pt x="442096" y="104780"/>
                  </a:cubicBezTo>
                  <a:cubicBezTo>
                    <a:pt x="439224" y="106214"/>
                    <a:pt x="436352" y="107648"/>
                    <a:pt x="433481" y="109082"/>
                  </a:cubicBezTo>
                  <a:cubicBezTo>
                    <a:pt x="432045" y="110516"/>
                    <a:pt x="429174" y="111949"/>
                    <a:pt x="427738" y="111949"/>
                  </a:cubicBezTo>
                  <a:cubicBezTo>
                    <a:pt x="426302" y="113383"/>
                    <a:pt x="426302" y="113383"/>
                    <a:pt x="426302" y="113383"/>
                  </a:cubicBezTo>
                  <a:cubicBezTo>
                    <a:pt x="424866" y="104780"/>
                    <a:pt x="433481" y="83272"/>
                    <a:pt x="457889" y="77536"/>
                  </a:cubicBezTo>
                  <a:cubicBezTo>
                    <a:pt x="483733" y="70367"/>
                    <a:pt x="509577" y="89007"/>
                    <a:pt x="523934" y="87574"/>
                  </a:cubicBezTo>
                  <a:cubicBezTo>
                    <a:pt x="503834" y="101912"/>
                    <a:pt x="500962" y="114817"/>
                    <a:pt x="472247" y="126288"/>
                  </a:cubicBezTo>
                  <a:cubicBezTo>
                    <a:pt x="453582" y="133458"/>
                    <a:pt x="440660" y="129156"/>
                    <a:pt x="433481" y="123420"/>
                  </a:cubicBezTo>
                  <a:cubicBezTo>
                    <a:pt x="433481" y="123420"/>
                    <a:pt x="433481" y="123420"/>
                    <a:pt x="432045" y="124854"/>
                  </a:cubicBezTo>
                  <a:cubicBezTo>
                    <a:pt x="409073" y="137759"/>
                    <a:pt x="400458" y="166437"/>
                    <a:pt x="394715" y="193680"/>
                  </a:cubicBezTo>
                  <a:cubicBezTo>
                    <a:pt x="397587" y="190813"/>
                    <a:pt x="401894" y="189379"/>
                    <a:pt x="409073" y="189379"/>
                  </a:cubicBezTo>
                  <a:cubicBezTo>
                    <a:pt x="420559" y="189379"/>
                    <a:pt x="423431" y="195114"/>
                    <a:pt x="424866" y="202284"/>
                  </a:cubicBezTo>
                  <a:cubicBezTo>
                    <a:pt x="446403" y="192246"/>
                    <a:pt x="447839" y="216622"/>
                    <a:pt x="447839" y="218056"/>
                  </a:cubicBezTo>
                  <a:cubicBezTo>
                    <a:pt x="449274" y="216622"/>
                    <a:pt x="449274" y="216622"/>
                    <a:pt x="450710" y="216622"/>
                  </a:cubicBezTo>
                  <a:cubicBezTo>
                    <a:pt x="459325" y="216622"/>
                    <a:pt x="465068" y="223792"/>
                    <a:pt x="465068" y="230961"/>
                  </a:cubicBezTo>
                  <a:cubicBezTo>
                    <a:pt x="465068" y="239564"/>
                    <a:pt x="452146" y="245300"/>
                    <a:pt x="452146" y="245300"/>
                  </a:cubicBezTo>
                  <a:lnTo>
                    <a:pt x="330106" y="245300"/>
                  </a:lnTo>
                  <a:cubicBezTo>
                    <a:pt x="322927" y="245300"/>
                    <a:pt x="317184" y="239564"/>
                    <a:pt x="317184" y="230961"/>
                  </a:cubicBezTo>
                  <a:cubicBezTo>
                    <a:pt x="317184" y="223792"/>
                    <a:pt x="327234" y="215188"/>
                    <a:pt x="334413" y="218056"/>
                  </a:cubicBezTo>
                  <a:cubicBezTo>
                    <a:pt x="335849" y="206585"/>
                    <a:pt x="347335" y="193680"/>
                    <a:pt x="363128" y="199416"/>
                  </a:cubicBezTo>
                  <a:cubicBezTo>
                    <a:pt x="366000" y="193680"/>
                    <a:pt x="371743" y="189379"/>
                    <a:pt x="378922" y="189379"/>
                  </a:cubicBezTo>
                  <a:cubicBezTo>
                    <a:pt x="381793" y="189379"/>
                    <a:pt x="383229" y="189379"/>
                    <a:pt x="386101" y="190813"/>
                  </a:cubicBezTo>
                  <a:cubicBezTo>
                    <a:pt x="386101" y="165003"/>
                    <a:pt x="383229" y="137759"/>
                    <a:pt x="364564" y="120553"/>
                  </a:cubicBezTo>
                  <a:cubicBezTo>
                    <a:pt x="354514" y="123420"/>
                    <a:pt x="341592" y="121987"/>
                    <a:pt x="327234" y="107648"/>
                  </a:cubicBezTo>
                  <a:cubicBezTo>
                    <a:pt x="305698" y="86140"/>
                    <a:pt x="308569" y="73235"/>
                    <a:pt x="295647" y="53161"/>
                  </a:cubicBezTo>
                  <a:close/>
                  <a:moveTo>
                    <a:pt x="56095" y="0"/>
                  </a:moveTo>
                  <a:lnTo>
                    <a:pt x="598650" y="0"/>
                  </a:lnTo>
                  <a:lnTo>
                    <a:pt x="598650" y="364156"/>
                  </a:lnTo>
                  <a:lnTo>
                    <a:pt x="180969" y="364156"/>
                  </a:lnTo>
                  <a:lnTo>
                    <a:pt x="182404" y="339784"/>
                  </a:lnTo>
                  <a:lnTo>
                    <a:pt x="574250" y="339784"/>
                  </a:lnTo>
                  <a:lnTo>
                    <a:pt x="574250" y="24372"/>
                  </a:lnTo>
                  <a:lnTo>
                    <a:pt x="80495" y="24372"/>
                  </a:lnTo>
                  <a:lnTo>
                    <a:pt x="80495" y="48745"/>
                  </a:lnTo>
                  <a:lnTo>
                    <a:pt x="56095" y="57347"/>
                  </a:lnTo>
                  <a:close/>
                </a:path>
              </a:pathLst>
            </a:custGeom>
            <a:solidFill>
              <a:schemeClr val="accent3"/>
            </a:solidFill>
            <a:ln>
              <a:noFill/>
            </a:ln>
          </p:spPr>
          <p:txBody>
            <a:bodyPr/>
            <a:lstStyle/>
            <a:p>
              <a:endParaRPr lang="zh-CN" altLang="en-US">
                <a:cs typeface="+mn-ea"/>
                <a:sym typeface="+mn-lt"/>
              </a:endParaRPr>
            </a:p>
          </p:txBody>
        </p:sp>
      </p:grpSp>
      <p:sp>
        <p:nvSpPr>
          <p:cNvPr id="23" name="TextBox 22"/>
          <p:cNvSpPr txBox="1"/>
          <p:nvPr/>
        </p:nvSpPr>
        <p:spPr>
          <a:xfrm>
            <a:off x="838200" y="1443000"/>
            <a:ext cx="10466070" cy="3138170"/>
          </a:xfrm>
          <a:prstGeom prst="rect">
            <a:avLst/>
          </a:prstGeom>
          <a:noFill/>
        </p:spPr>
        <p:txBody>
          <a:bodyPr wrap="square" rtlCol="0">
            <a:spAutoFit/>
          </a:bodyPr>
          <a:lstStyle/>
          <a:p>
            <a:pPr fontAlgn="auto">
              <a:lnSpc>
                <a:spcPct val="100000"/>
              </a:lnSpc>
            </a:pPr>
            <a:r>
              <a:rPr lang="en-US" sz="2200" dirty="0">
                <a:latin typeface="宋体" panose="02010600030101010101" pitchFamily="2" charset="-122"/>
                <a:ea typeface="宋体" panose="02010600030101010101" pitchFamily="2" charset="-122"/>
                <a:cs typeface="宋体" panose="02010600030101010101" pitchFamily="2" charset="-122"/>
              </a:rPr>
              <a:t>1</a:t>
            </a:r>
            <a:r>
              <a:rPr sz="2200" dirty="0">
                <a:latin typeface="宋体" panose="02010600030101010101" pitchFamily="2" charset="-122"/>
                <a:ea typeface="宋体" panose="02010600030101010101" pitchFamily="2" charset="-122"/>
                <a:cs typeface="宋体" panose="02010600030101010101" pitchFamily="2" charset="-122"/>
              </a:rPr>
              <a:t>.[</a:t>
            </a:r>
            <a:r>
              <a:rPr sz="2200" dirty="0">
                <a:latin typeface="仿宋" panose="02010609060101010101" pitchFamily="49" charset="-122"/>
                <a:ea typeface="仿宋" panose="02010609060101010101" pitchFamily="49" charset="-122"/>
                <a:cs typeface="仿宋" panose="02010609060101010101" pitchFamily="49" charset="-122"/>
              </a:rPr>
              <a:t>2019河南B卷,5](多选</a:t>
            </a:r>
            <a:r>
              <a:rPr sz="2200" dirty="0">
                <a:latin typeface="宋体" panose="02010600030101010101" pitchFamily="2" charset="-122"/>
                <a:ea typeface="宋体" panose="02010600030101010101" pitchFamily="2" charset="-122"/>
                <a:cs typeface="宋体" panose="02010600030101010101" pitchFamily="2" charset="-122"/>
              </a:rPr>
              <a:t>)</a:t>
            </a:r>
            <a:r>
              <a:rPr sz="2200" dirty="0">
                <a:latin typeface="楷体" panose="02010609060101010101" pitchFamily="49" charset="-122"/>
                <a:ea typeface="楷体" panose="02010609060101010101" pitchFamily="49" charset="-122"/>
                <a:cs typeface="楷体" panose="02010609060101010101" pitchFamily="49" charset="-122"/>
              </a:rPr>
              <a:t>五四运动以来的100年,是中国青年一代又一代接续奋斗、凯歌前行的100年,是中国青年用青春之我创造青春之中国、青春之民族的100年。新时代中国青年运动的主题、方向和新时代中国青年的使命,就是坚持中国共产党的领导,同人民一道,为实现“两个一百年”奋斗目标、实现中华民族伟大复兴的中国梦而奋斗。为此,我们应(      )</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A.树立远大理想,热爱伟大祖国</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B.担当时代责任,勇于砥砺奋斗</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C.练就过硬本领,锤炼品德修为</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D.投身国家建设,谱写青春华章</a:t>
            </a:r>
          </a:p>
        </p:txBody>
      </p:sp>
      <p:sp>
        <p:nvSpPr>
          <p:cNvPr id="25" name="TextBox 24"/>
          <p:cNvSpPr txBox="1"/>
          <p:nvPr/>
        </p:nvSpPr>
        <p:spPr>
          <a:xfrm flipH="1">
            <a:off x="3655905" y="2796678"/>
            <a:ext cx="1134534" cy="429895"/>
          </a:xfrm>
          <a:prstGeom prst="rect">
            <a:avLst/>
          </a:prstGeom>
          <a:noFill/>
        </p:spPr>
        <p:txBody>
          <a:bodyPr wrap="square" rtlCol="0">
            <a:spAutoFit/>
          </a:bodyPr>
          <a:lstStyle/>
          <a:p>
            <a:r>
              <a:rPr lang="en-US" altLang="zh-CN" sz="2200" dirty="0">
                <a:solidFill>
                  <a:schemeClr val="accent1"/>
                </a:solidFill>
                <a:latin typeface="宋体" panose="02010600030101010101" pitchFamily="2" charset="-122"/>
                <a:ea typeface="宋体" panose="02010600030101010101" pitchFamily="2" charset="-122"/>
                <a:cs typeface="Times New Roman" panose="02020603050405020304" pitchFamily="18" charset="0"/>
              </a:rPr>
              <a:t> ABCD</a:t>
            </a:r>
          </a:p>
        </p:txBody>
      </p:sp>
      <p:sp>
        <p:nvSpPr>
          <p:cNvPr id="29" name="TextBox 28"/>
          <p:cNvSpPr txBox="1"/>
          <p:nvPr/>
        </p:nvSpPr>
        <p:spPr>
          <a:xfrm>
            <a:off x="1047750" y="4373245"/>
            <a:ext cx="10096500" cy="1783715"/>
          </a:xfrm>
          <a:prstGeom prst="rect">
            <a:avLst/>
          </a:prstGeom>
          <a:noFill/>
        </p:spPr>
        <p:txBody>
          <a:bodyPr wrap="square" rtlCol="0">
            <a:spAutoFit/>
          </a:bodyPr>
          <a:lstStyle/>
          <a:p>
            <a:pPr fontAlgn="auto">
              <a:lnSpc>
                <a:spcPct val="100000"/>
              </a:lnSpc>
            </a:pPr>
            <a:endPar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endParaRPr>
          </a:p>
          <a:p>
            <a:pPr fontAlgn="auto">
              <a:lnSpc>
                <a:spcPct val="100000"/>
              </a:lnSpc>
            </a:pPr>
            <a:r>
              <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a:t>
            </a:r>
            <a:endParaRPr lang="zh-CN" altLang="en-US"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endParaRPr>
          </a:p>
          <a:p>
            <a:pPr fontAlgn="auto">
              <a:lnSpc>
                <a:spcPct val="100000"/>
              </a:lnSpc>
            </a:pPr>
            <a:r>
              <a:rPr sz="2200" dirty="0">
                <a:solidFill>
                  <a:schemeClr val="accent1"/>
                </a:solidFill>
                <a:latin typeface="Times New Roman" panose="02020603050405020304" pitchFamily="18" charset="0"/>
                <a:ea typeface="楷体" panose="02010609060101010101" pitchFamily="49" charset="-122"/>
                <a:cs typeface="Times New Roman" panose="02020603050405020304" pitchFamily="18" charset="0"/>
              </a:rPr>
              <a:t>        我们要牢记习近平总书记的嘱托,树立远大理想、热爱伟大祖国、担当时代责任、勇于砥砺奋斗、练就过硬本领、锤炼品德修为,努力成长为德智体美劳全面发展的社会主义建设者和接班人。A、B、C、D均说法正确且符合题意。</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strips(downRight)">
                                      <p:cBhvr>
                                        <p:cTn id="11" dur="500"/>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2000" fill="hold">
                                          <p:stCondLst>
                                            <p:cond delay="0"/>
                                          </p:stCondLst>
                                        </p:cTn>
                                        <p:tgtEl>
                                          <p:spTgt spid="25">
                                            <p:txEl>
                                              <p:pRg st="0" end="0"/>
                                            </p:txEl>
                                          </p:spTgt>
                                        </p:tgtEl>
                                        <p:attrNameLst>
                                          <p:attrName>style.visibility</p:attrName>
                                        </p:attrNameLst>
                                      </p:cBhvr>
                                      <p:to>
                                        <p:strVal val="visible"/>
                                      </p:to>
                                    </p:set>
                                    <p:animEffect transition="in" filter="wipe(left)">
                                      <p:cBhvr>
                                        <p:cTn id="16" dur="20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9"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圆角矩形 50"/>
          <p:cNvSpPr/>
          <p:nvPr/>
        </p:nvSpPr>
        <p:spPr>
          <a:xfrm>
            <a:off x="635000" y="1335481"/>
            <a:ext cx="10885488" cy="5358830"/>
          </a:xfrm>
          <a:prstGeom prst="roundRect">
            <a:avLst>
              <a:gd name="adj" fmla="val 267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0" name="直接连接符 69"/>
          <p:cNvCxnSpPr/>
          <p:nvPr/>
        </p:nvCxnSpPr>
        <p:spPr>
          <a:xfrm>
            <a:off x="0" y="736600"/>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689101" y="-1"/>
            <a:ext cx="10502899" cy="7420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4" name="矩形 33"/>
          <p:cNvSpPr/>
          <p:nvPr/>
        </p:nvSpPr>
        <p:spPr>
          <a:xfrm>
            <a:off x="1708507" y="18141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grpSp>
        <p:nvGrpSpPr>
          <p:cNvPr id="3" name="组合 1"/>
          <p:cNvGrpSpPr/>
          <p:nvPr/>
        </p:nvGrpSpPr>
        <p:grpSpPr>
          <a:xfrm>
            <a:off x="100614" y="165300"/>
            <a:ext cx="1572859" cy="535531"/>
            <a:chOff x="100614" y="165300"/>
            <a:chExt cx="1572859" cy="535531"/>
          </a:xfrm>
        </p:grpSpPr>
        <p:sp>
          <p:nvSpPr>
            <p:cNvPr id="38" name="文本框 37"/>
            <p:cNvSpPr txBox="1"/>
            <p:nvPr/>
          </p:nvSpPr>
          <p:spPr>
            <a:xfrm>
              <a:off x="507812" y="165300"/>
              <a:ext cx="1165661" cy="535531"/>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pPr>
                <a:lnSpc>
                  <a:spcPct val="120000"/>
                </a:lnSpc>
              </a:pPr>
              <a:r>
                <a:rPr lang="zh-CN" altLang="en-US" dirty="0">
                  <a:solidFill>
                    <a:schemeClr val="accent3"/>
                  </a:solidFill>
                  <a:sym typeface="+mn-lt"/>
                </a:rPr>
                <a:t>真题帮</a:t>
              </a:r>
            </a:p>
          </p:txBody>
        </p:sp>
        <p:sp>
          <p:nvSpPr>
            <p:cNvPr id="59" name="teacher-on-biology-class_43821"/>
            <p:cNvSpPr>
              <a:spLocks noChangeAspect="1"/>
            </p:cNvSpPr>
            <p:nvPr/>
          </p:nvSpPr>
          <p:spPr bwMode="auto">
            <a:xfrm>
              <a:off x="100614" y="204515"/>
              <a:ext cx="465232" cy="451118"/>
            </a:xfrm>
            <a:custGeom>
              <a:avLst/>
              <a:gdLst>
                <a:gd name="connsiteX0" fmla="*/ 238173 w 598650"/>
                <a:gd name="connsiteY0" fmla="*/ 288290 h 580488"/>
                <a:gd name="connsiteX1" fmla="*/ 335879 w 598650"/>
                <a:gd name="connsiteY1" fmla="*/ 288290 h 580488"/>
                <a:gd name="connsiteX2" fmla="*/ 335879 w 598650"/>
                <a:gd name="connsiteY2" fmla="*/ 294037 h 580488"/>
                <a:gd name="connsiteX3" fmla="*/ 238173 w 598650"/>
                <a:gd name="connsiteY3" fmla="*/ 294037 h 580488"/>
                <a:gd name="connsiteX4" fmla="*/ 453585 w 598650"/>
                <a:gd name="connsiteY4" fmla="*/ 282542 h 580488"/>
                <a:gd name="connsiteX5" fmla="*/ 549682 w 598650"/>
                <a:gd name="connsiteY5" fmla="*/ 282542 h 580488"/>
                <a:gd name="connsiteX6" fmla="*/ 549682 w 598650"/>
                <a:gd name="connsiteY6" fmla="*/ 318406 h 580488"/>
                <a:gd name="connsiteX7" fmla="*/ 453585 w 598650"/>
                <a:gd name="connsiteY7" fmla="*/ 318406 h 580488"/>
                <a:gd name="connsiteX8" fmla="*/ 430596 w 598650"/>
                <a:gd name="connsiteY8" fmla="*/ 169204 h 580488"/>
                <a:gd name="connsiteX9" fmla="*/ 528302 w 598650"/>
                <a:gd name="connsiteY9" fmla="*/ 169204 h 580488"/>
                <a:gd name="connsiteX10" fmla="*/ 528302 w 598650"/>
                <a:gd name="connsiteY10" fmla="*/ 174951 h 580488"/>
                <a:gd name="connsiteX11" fmla="*/ 430596 w 598650"/>
                <a:gd name="connsiteY11" fmla="*/ 174951 h 580488"/>
                <a:gd name="connsiteX12" fmla="*/ 278425 w 598650"/>
                <a:gd name="connsiteY12" fmla="*/ 159088 h 580488"/>
                <a:gd name="connsiteX13" fmla="*/ 295647 w 598650"/>
                <a:gd name="connsiteY13" fmla="*/ 192054 h 580488"/>
                <a:gd name="connsiteX14" fmla="*/ 169351 w 598650"/>
                <a:gd name="connsiteY14" fmla="*/ 256554 h 580488"/>
                <a:gd name="connsiteX15" fmla="*/ 162175 w 598650"/>
                <a:gd name="connsiteY15" fmla="*/ 388422 h 580488"/>
                <a:gd name="connsiteX16" fmla="*/ 157870 w 598650"/>
                <a:gd name="connsiteY16" fmla="*/ 388422 h 580488"/>
                <a:gd name="connsiteX17" fmla="*/ 157870 w 598650"/>
                <a:gd name="connsiteY17" fmla="*/ 405622 h 580488"/>
                <a:gd name="connsiteX18" fmla="*/ 157870 w 598650"/>
                <a:gd name="connsiteY18" fmla="*/ 417088 h 580488"/>
                <a:gd name="connsiteX19" fmla="*/ 157870 w 598650"/>
                <a:gd name="connsiteY19" fmla="*/ 547522 h 580488"/>
                <a:gd name="connsiteX20" fmla="*/ 162175 w 598650"/>
                <a:gd name="connsiteY20" fmla="*/ 547522 h 580488"/>
                <a:gd name="connsiteX21" fmla="*/ 192314 w 598650"/>
                <a:gd name="connsiteY21" fmla="*/ 553255 h 580488"/>
                <a:gd name="connsiteX22" fmla="*/ 192314 w 598650"/>
                <a:gd name="connsiteY22" fmla="*/ 580488 h 580488"/>
                <a:gd name="connsiteX23" fmla="*/ 166481 w 598650"/>
                <a:gd name="connsiteY23" fmla="*/ 580488 h 580488"/>
                <a:gd name="connsiteX24" fmla="*/ 137777 w 598650"/>
                <a:gd name="connsiteY24" fmla="*/ 576188 h 580488"/>
                <a:gd name="connsiteX25" fmla="*/ 137777 w 598650"/>
                <a:gd name="connsiteY25" fmla="*/ 580488 h 580488"/>
                <a:gd name="connsiteX26" fmla="*/ 104768 w 598650"/>
                <a:gd name="connsiteY26" fmla="*/ 580488 h 580488"/>
                <a:gd name="connsiteX27" fmla="*/ 104768 w 598650"/>
                <a:gd name="connsiteY27" fmla="*/ 550388 h 580488"/>
                <a:gd name="connsiteX28" fmla="*/ 104768 w 598650"/>
                <a:gd name="connsiteY28" fmla="*/ 547522 h 580488"/>
                <a:gd name="connsiteX29" fmla="*/ 104768 w 598650"/>
                <a:gd name="connsiteY29" fmla="*/ 417088 h 580488"/>
                <a:gd name="connsiteX30" fmla="*/ 86111 w 598650"/>
                <a:gd name="connsiteY30" fmla="*/ 417088 h 580488"/>
                <a:gd name="connsiteX31" fmla="*/ 86111 w 598650"/>
                <a:gd name="connsiteY31" fmla="*/ 547522 h 580488"/>
                <a:gd name="connsiteX32" fmla="*/ 86111 w 598650"/>
                <a:gd name="connsiteY32" fmla="*/ 550388 h 580488"/>
                <a:gd name="connsiteX33" fmla="*/ 86111 w 598650"/>
                <a:gd name="connsiteY33" fmla="*/ 580488 h 580488"/>
                <a:gd name="connsiteX34" fmla="*/ 54537 w 598650"/>
                <a:gd name="connsiteY34" fmla="*/ 580488 h 580488"/>
                <a:gd name="connsiteX35" fmla="*/ 54537 w 598650"/>
                <a:gd name="connsiteY35" fmla="*/ 576188 h 580488"/>
                <a:gd name="connsiteX36" fmla="*/ 24398 w 598650"/>
                <a:gd name="connsiteY36" fmla="*/ 580488 h 580488"/>
                <a:gd name="connsiteX37" fmla="*/ 0 w 598650"/>
                <a:gd name="connsiteY37" fmla="*/ 580488 h 580488"/>
                <a:gd name="connsiteX38" fmla="*/ 0 w 598650"/>
                <a:gd name="connsiteY38" fmla="*/ 553255 h 580488"/>
                <a:gd name="connsiteX39" fmla="*/ 28703 w 598650"/>
                <a:gd name="connsiteY39" fmla="*/ 547522 h 580488"/>
                <a:gd name="connsiteX40" fmla="*/ 34444 w 598650"/>
                <a:gd name="connsiteY40" fmla="*/ 547522 h 580488"/>
                <a:gd name="connsiteX41" fmla="*/ 34444 w 598650"/>
                <a:gd name="connsiteY41" fmla="*/ 417088 h 580488"/>
                <a:gd name="connsiteX42" fmla="*/ 34444 w 598650"/>
                <a:gd name="connsiteY42" fmla="*/ 405622 h 580488"/>
                <a:gd name="connsiteX43" fmla="*/ 34444 w 598650"/>
                <a:gd name="connsiteY43" fmla="*/ 388422 h 580488"/>
                <a:gd name="connsiteX44" fmla="*/ 30139 w 598650"/>
                <a:gd name="connsiteY44" fmla="*/ 388422 h 580488"/>
                <a:gd name="connsiteX45" fmla="*/ 28703 w 598650"/>
                <a:gd name="connsiteY45" fmla="*/ 361188 h 580488"/>
                <a:gd name="connsiteX46" fmla="*/ 4305 w 598650"/>
                <a:gd name="connsiteY46" fmla="*/ 361188 h 580488"/>
                <a:gd name="connsiteX47" fmla="*/ 7176 w 598650"/>
                <a:gd name="connsiteY47" fmla="*/ 230754 h 580488"/>
                <a:gd name="connsiteX48" fmla="*/ 67453 w 598650"/>
                <a:gd name="connsiteY48" fmla="*/ 219288 h 580488"/>
                <a:gd name="connsiteX49" fmla="*/ 94722 w 598650"/>
                <a:gd name="connsiteY49" fmla="*/ 250821 h 580488"/>
                <a:gd name="connsiteX50" fmla="*/ 121990 w 598650"/>
                <a:gd name="connsiteY50" fmla="*/ 219288 h 580488"/>
                <a:gd name="connsiteX51" fmla="*/ 163610 w 598650"/>
                <a:gd name="connsiteY51" fmla="*/ 219288 h 580488"/>
                <a:gd name="connsiteX52" fmla="*/ 206677 w 598650"/>
                <a:gd name="connsiteY52" fmla="*/ 93338 h 580488"/>
                <a:gd name="connsiteX53" fmla="*/ 304383 w 598650"/>
                <a:gd name="connsiteY53" fmla="*/ 93338 h 580488"/>
                <a:gd name="connsiteX54" fmla="*/ 304383 w 598650"/>
                <a:gd name="connsiteY54" fmla="*/ 99085 h 580488"/>
                <a:gd name="connsiteX55" fmla="*/ 206677 w 598650"/>
                <a:gd name="connsiteY55" fmla="*/ 99085 h 580488"/>
                <a:gd name="connsiteX56" fmla="*/ 94832 w 598650"/>
                <a:gd name="connsiteY56" fmla="*/ 61612 h 580488"/>
                <a:gd name="connsiteX57" fmla="*/ 168054 w 598650"/>
                <a:gd name="connsiteY57" fmla="*/ 134719 h 580488"/>
                <a:gd name="connsiteX58" fmla="*/ 94832 w 598650"/>
                <a:gd name="connsiteY58" fmla="*/ 207826 h 580488"/>
                <a:gd name="connsiteX59" fmla="*/ 21610 w 598650"/>
                <a:gd name="connsiteY59" fmla="*/ 134719 h 580488"/>
                <a:gd name="connsiteX60" fmla="*/ 94832 w 598650"/>
                <a:gd name="connsiteY60" fmla="*/ 61612 h 580488"/>
                <a:gd name="connsiteX61" fmla="*/ 295647 w 598650"/>
                <a:gd name="connsiteY61" fmla="*/ 53161 h 580488"/>
                <a:gd name="connsiteX62" fmla="*/ 360257 w 598650"/>
                <a:gd name="connsiteY62" fmla="*/ 68933 h 580488"/>
                <a:gd name="connsiteX63" fmla="*/ 376050 w 598650"/>
                <a:gd name="connsiteY63" fmla="*/ 113383 h 580488"/>
                <a:gd name="connsiteX64" fmla="*/ 374614 w 598650"/>
                <a:gd name="connsiteY64" fmla="*/ 111949 h 580488"/>
                <a:gd name="connsiteX65" fmla="*/ 370307 w 598650"/>
                <a:gd name="connsiteY65" fmla="*/ 106214 h 580488"/>
                <a:gd name="connsiteX66" fmla="*/ 364564 w 598650"/>
                <a:gd name="connsiteY66" fmla="*/ 100478 h 580488"/>
                <a:gd name="connsiteX67" fmla="*/ 360257 w 598650"/>
                <a:gd name="connsiteY67" fmla="*/ 97611 h 580488"/>
                <a:gd name="connsiteX68" fmla="*/ 358821 w 598650"/>
                <a:gd name="connsiteY68" fmla="*/ 94743 h 580488"/>
                <a:gd name="connsiteX69" fmla="*/ 357385 w 598650"/>
                <a:gd name="connsiteY69" fmla="*/ 93309 h 580488"/>
                <a:gd name="connsiteX70" fmla="*/ 354514 w 598650"/>
                <a:gd name="connsiteY70" fmla="*/ 90441 h 580488"/>
                <a:gd name="connsiteX71" fmla="*/ 350206 w 598650"/>
                <a:gd name="connsiteY71" fmla="*/ 89007 h 580488"/>
                <a:gd name="connsiteX72" fmla="*/ 344463 w 598650"/>
                <a:gd name="connsiteY72" fmla="*/ 83272 h 580488"/>
                <a:gd name="connsiteX73" fmla="*/ 331541 w 598650"/>
                <a:gd name="connsiteY73" fmla="*/ 74669 h 580488"/>
                <a:gd name="connsiteX74" fmla="*/ 318620 w 598650"/>
                <a:gd name="connsiteY74" fmla="*/ 68933 h 580488"/>
                <a:gd name="connsiteX75" fmla="*/ 321491 w 598650"/>
                <a:gd name="connsiteY75" fmla="*/ 71801 h 580488"/>
                <a:gd name="connsiteX76" fmla="*/ 328670 w 598650"/>
                <a:gd name="connsiteY76" fmla="*/ 78970 h 580488"/>
                <a:gd name="connsiteX77" fmla="*/ 334413 w 598650"/>
                <a:gd name="connsiteY77" fmla="*/ 83272 h 580488"/>
                <a:gd name="connsiteX78" fmla="*/ 340156 w 598650"/>
                <a:gd name="connsiteY78" fmla="*/ 89007 h 580488"/>
                <a:gd name="connsiteX79" fmla="*/ 345899 w 598650"/>
                <a:gd name="connsiteY79" fmla="*/ 93309 h 580488"/>
                <a:gd name="connsiteX80" fmla="*/ 353078 w 598650"/>
                <a:gd name="connsiteY80" fmla="*/ 99045 h 580488"/>
                <a:gd name="connsiteX81" fmla="*/ 358821 w 598650"/>
                <a:gd name="connsiteY81" fmla="*/ 106214 h 580488"/>
                <a:gd name="connsiteX82" fmla="*/ 364564 w 598650"/>
                <a:gd name="connsiteY82" fmla="*/ 111949 h 580488"/>
                <a:gd name="connsiteX83" fmla="*/ 370307 w 598650"/>
                <a:gd name="connsiteY83" fmla="*/ 117685 h 580488"/>
                <a:gd name="connsiteX84" fmla="*/ 391844 w 598650"/>
                <a:gd name="connsiteY84" fmla="*/ 176474 h 580488"/>
                <a:gd name="connsiteX85" fmla="*/ 429174 w 598650"/>
                <a:gd name="connsiteY85" fmla="*/ 119119 h 580488"/>
                <a:gd name="connsiteX86" fmla="*/ 434917 w 598650"/>
                <a:gd name="connsiteY86" fmla="*/ 116251 h 580488"/>
                <a:gd name="connsiteX87" fmla="*/ 444967 w 598650"/>
                <a:gd name="connsiteY87" fmla="*/ 111949 h 580488"/>
                <a:gd name="connsiteX88" fmla="*/ 452146 w 598650"/>
                <a:gd name="connsiteY88" fmla="*/ 109082 h 580488"/>
                <a:gd name="connsiteX89" fmla="*/ 460760 w 598650"/>
                <a:gd name="connsiteY89" fmla="*/ 106214 h 580488"/>
                <a:gd name="connsiteX90" fmla="*/ 467939 w 598650"/>
                <a:gd name="connsiteY90" fmla="*/ 103346 h 580488"/>
                <a:gd name="connsiteX91" fmla="*/ 475118 w 598650"/>
                <a:gd name="connsiteY91" fmla="*/ 100478 h 580488"/>
                <a:gd name="connsiteX92" fmla="*/ 482297 w 598650"/>
                <a:gd name="connsiteY92" fmla="*/ 99045 h 580488"/>
                <a:gd name="connsiteX93" fmla="*/ 492347 w 598650"/>
                <a:gd name="connsiteY93" fmla="*/ 94743 h 580488"/>
                <a:gd name="connsiteX94" fmla="*/ 495219 w 598650"/>
                <a:gd name="connsiteY94" fmla="*/ 93309 h 580488"/>
                <a:gd name="connsiteX95" fmla="*/ 480861 w 598650"/>
                <a:gd name="connsiteY95" fmla="*/ 94743 h 580488"/>
                <a:gd name="connsiteX96" fmla="*/ 466504 w 598650"/>
                <a:gd name="connsiteY96" fmla="*/ 97611 h 580488"/>
                <a:gd name="connsiteX97" fmla="*/ 457889 w 598650"/>
                <a:gd name="connsiteY97" fmla="*/ 99045 h 580488"/>
                <a:gd name="connsiteX98" fmla="*/ 453582 w 598650"/>
                <a:gd name="connsiteY98" fmla="*/ 100478 h 580488"/>
                <a:gd name="connsiteX99" fmla="*/ 449274 w 598650"/>
                <a:gd name="connsiteY99" fmla="*/ 101912 h 580488"/>
                <a:gd name="connsiteX100" fmla="*/ 447839 w 598650"/>
                <a:gd name="connsiteY100" fmla="*/ 101912 h 580488"/>
                <a:gd name="connsiteX101" fmla="*/ 444967 w 598650"/>
                <a:gd name="connsiteY101" fmla="*/ 103346 h 580488"/>
                <a:gd name="connsiteX102" fmla="*/ 442096 w 598650"/>
                <a:gd name="connsiteY102" fmla="*/ 104780 h 580488"/>
                <a:gd name="connsiteX103" fmla="*/ 433481 w 598650"/>
                <a:gd name="connsiteY103" fmla="*/ 109082 h 580488"/>
                <a:gd name="connsiteX104" fmla="*/ 427738 w 598650"/>
                <a:gd name="connsiteY104" fmla="*/ 111949 h 580488"/>
                <a:gd name="connsiteX105" fmla="*/ 426302 w 598650"/>
                <a:gd name="connsiteY105" fmla="*/ 113383 h 580488"/>
                <a:gd name="connsiteX106" fmla="*/ 457889 w 598650"/>
                <a:gd name="connsiteY106" fmla="*/ 77536 h 580488"/>
                <a:gd name="connsiteX107" fmla="*/ 523934 w 598650"/>
                <a:gd name="connsiteY107" fmla="*/ 87574 h 580488"/>
                <a:gd name="connsiteX108" fmla="*/ 472247 w 598650"/>
                <a:gd name="connsiteY108" fmla="*/ 126288 h 580488"/>
                <a:gd name="connsiteX109" fmla="*/ 433481 w 598650"/>
                <a:gd name="connsiteY109" fmla="*/ 123420 h 580488"/>
                <a:gd name="connsiteX110" fmla="*/ 432045 w 598650"/>
                <a:gd name="connsiteY110" fmla="*/ 124854 h 580488"/>
                <a:gd name="connsiteX111" fmla="*/ 394715 w 598650"/>
                <a:gd name="connsiteY111" fmla="*/ 193680 h 580488"/>
                <a:gd name="connsiteX112" fmla="*/ 409073 w 598650"/>
                <a:gd name="connsiteY112" fmla="*/ 189379 h 580488"/>
                <a:gd name="connsiteX113" fmla="*/ 424866 w 598650"/>
                <a:gd name="connsiteY113" fmla="*/ 202284 h 580488"/>
                <a:gd name="connsiteX114" fmla="*/ 447839 w 598650"/>
                <a:gd name="connsiteY114" fmla="*/ 218056 h 580488"/>
                <a:gd name="connsiteX115" fmla="*/ 450710 w 598650"/>
                <a:gd name="connsiteY115" fmla="*/ 216622 h 580488"/>
                <a:gd name="connsiteX116" fmla="*/ 465068 w 598650"/>
                <a:gd name="connsiteY116" fmla="*/ 230961 h 580488"/>
                <a:gd name="connsiteX117" fmla="*/ 452146 w 598650"/>
                <a:gd name="connsiteY117" fmla="*/ 245300 h 580488"/>
                <a:gd name="connsiteX118" fmla="*/ 330106 w 598650"/>
                <a:gd name="connsiteY118" fmla="*/ 245300 h 580488"/>
                <a:gd name="connsiteX119" fmla="*/ 317184 w 598650"/>
                <a:gd name="connsiteY119" fmla="*/ 230961 h 580488"/>
                <a:gd name="connsiteX120" fmla="*/ 334413 w 598650"/>
                <a:gd name="connsiteY120" fmla="*/ 218056 h 580488"/>
                <a:gd name="connsiteX121" fmla="*/ 363128 w 598650"/>
                <a:gd name="connsiteY121" fmla="*/ 199416 h 580488"/>
                <a:gd name="connsiteX122" fmla="*/ 378922 w 598650"/>
                <a:gd name="connsiteY122" fmla="*/ 189379 h 580488"/>
                <a:gd name="connsiteX123" fmla="*/ 386101 w 598650"/>
                <a:gd name="connsiteY123" fmla="*/ 190813 h 580488"/>
                <a:gd name="connsiteX124" fmla="*/ 364564 w 598650"/>
                <a:gd name="connsiteY124" fmla="*/ 120553 h 580488"/>
                <a:gd name="connsiteX125" fmla="*/ 327234 w 598650"/>
                <a:gd name="connsiteY125" fmla="*/ 107648 h 580488"/>
                <a:gd name="connsiteX126" fmla="*/ 295647 w 598650"/>
                <a:gd name="connsiteY126" fmla="*/ 53161 h 580488"/>
                <a:gd name="connsiteX127" fmla="*/ 56095 w 598650"/>
                <a:gd name="connsiteY127" fmla="*/ 0 h 580488"/>
                <a:gd name="connsiteX128" fmla="*/ 598650 w 598650"/>
                <a:gd name="connsiteY128" fmla="*/ 0 h 580488"/>
                <a:gd name="connsiteX129" fmla="*/ 598650 w 598650"/>
                <a:gd name="connsiteY129" fmla="*/ 364156 h 580488"/>
                <a:gd name="connsiteX130" fmla="*/ 180969 w 598650"/>
                <a:gd name="connsiteY130" fmla="*/ 364156 h 580488"/>
                <a:gd name="connsiteX131" fmla="*/ 182404 w 598650"/>
                <a:gd name="connsiteY131" fmla="*/ 339784 h 580488"/>
                <a:gd name="connsiteX132" fmla="*/ 574250 w 598650"/>
                <a:gd name="connsiteY132" fmla="*/ 339784 h 580488"/>
                <a:gd name="connsiteX133" fmla="*/ 574250 w 598650"/>
                <a:gd name="connsiteY133" fmla="*/ 24372 h 580488"/>
                <a:gd name="connsiteX134" fmla="*/ 80495 w 598650"/>
                <a:gd name="connsiteY134" fmla="*/ 24372 h 580488"/>
                <a:gd name="connsiteX135" fmla="*/ 80495 w 598650"/>
                <a:gd name="connsiteY135" fmla="*/ 48745 h 580488"/>
                <a:gd name="connsiteX136" fmla="*/ 56095 w 598650"/>
                <a:gd name="connsiteY136"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98650" h="580488">
                  <a:moveTo>
                    <a:pt x="238173" y="288290"/>
                  </a:moveTo>
                  <a:lnTo>
                    <a:pt x="335879" y="288290"/>
                  </a:lnTo>
                  <a:lnTo>
                    <a:pt x="335879" y="294037"/>
                  </a:lnTo>
                  <a:lnTo>
                    <a:pt x="238173" y="294037"/>
                  </a:lnTo>
                  <a:close/>
                  <a:moveTo>
                    <a:pt x="453585" y="282542"/>
                  </a:moveTo>
                  <a:lnTo>
                    <a:pt x="549682" y="282542"/>
                  </a:lnTo>
                  <a:lnTo>
                    <a:pt x="549682" y="318406"/>
                  </a:lnTo>
                  <a:lnTo>
                    <a:pt x="453585" y="318406"/>
                  </a:lnTo>
                  <a:close/>
                  <a:moveTo>
                    <a:pt x="430596" y="169204"/>
                  </a:moveTo>
                  <a:lnTo>
                    <a:pt x="528302" y="169204"/>
                  </a:lnTo>
                  <a:lnTo>
                    <a:pt x="528302" y="174951"/>
                  </a:lnTo>
                  <a:lnTo>
                    <a:pt x="430596" y="174951"/>
                  </a:lnTo>
                  <a:close/>
                  <a:moveTo>
                    <a:pt x="278425" y="159088"/>
                  </a:moveTo>
                  <a:lnTo>
                    <a:pt x="295647" y="192054"/>
                  </a:lnTo>
                  <a:lnTo>
                    <a:pt x="169351" y="256554"/>
                  </a:lnTo>
                  <a:lnTo>
                    <a:pt x="162175" y="388422"/>
                  </a:lnTo>
                  <a:lnTo>
                    <a:pt x="157870" y="388422"/>
                  </a:lnTo>
                  <a:lnTo>
                    <a:pt x="157870" y="405622"/>
                  </a:lnTo>
                  <a:lnTo>
                    <a:pt x="157870" y="417088"/>
                  </a:lnTo>
                  <a:lnTo>
                    <a:pt x="157870" y="547522"/>
                  </a:lnTo>
                  <a:lnTo>
                    <a:pt x="162175" y="547522"/>
                  </a:lnTo>
                  <a:lnTo>
                    <a:pt x="192314" y="553255"/>
                  </a:lnTo>
                  <a:lnTo>
                    <a:pt x="192314" y="580488"/>
                  </a:lnTo>
                  <a:lnTo>
                    <a:pt x="166481" y="580488"/>
                  </a:lnTo>
                  <a:lnTo>
                    <a:pt x="137777" y="576188"/>
                  </a:lnTo>
                  <a:lnTo>
                    <a:pt x="137777" y="580488"/>
                  </a:lnTo>
                  <a:lnTo>
                    <a:pt x="104768" y="580488"/>
                  </a:lnTo>
                  <a:lnTo>
                    <a:pt x="104768" y="550388"/>
                  </a:lnTo>
                  <a:lnTo>
                    <a:pt x="104768" y="547522"/>
                  </a:lnTo>
                  <a:lnTo>
                    <a:pt x="104768" y="417088"/>
                  </a:lnTo>
                  <a:lnTo>
                    <a:pt x="86111" y="417088"/>
                  </a:lnTo>
                  <a:lnTo>
                    <a:pt x="86111" y="547522"/>
                  </a:lnTo>
                  <a:lnTo>
                    <a:pt x="86111" y="550388"/>
                  </a:lnTo>
                  <a:lnTo>
                    <a:pt x="86111" y="580488"/>
                  </a:lnTo>
                  <a:lnTo>
                    <a:pt x="54537" y="580488"/>
                  </a:lnTo>
                  <a:lnTo>
                    <a:pt x="54537" y="576188"/>
                  </a:lnTo>
                  <a:lnTo>
                    <a:pt x="24398" y="580488"/>
                  </a:lnTo>
                  <a:lnTo>
                    <a:pt x="0" y="580488"/>
                  </a:lnTo>
                  <a:lnTo>
                    <a:pt x="0" y="553255"/>
                  </a:lnTo>
                  <a:lnTo>
                    <a:pt x="28703" y="547522"/>
                  </a:lnTo>
                  <a:lnTo>
                    <a:pt x="34444" y="547522"/>
                  </a:lnTo>
                  <a:lnTo>
                    <a:pt x="34444" y="417088"/>
                  </a:lnTo>
                  <a:lnTo>
                    <a:pt x="34444" y="405622"/>
                  </a:lnTo>
                  <a:lnTo>
                    <a:pt x="34444" y="388422"/>
                  </a:lnTo>
                  <a:lnTo>
                    <a:pt x="30139" y="388422"/>
                  </a:lnTo>
                  <a:lnTo>
                    <a:pt x="28703" y="361188"/>
                  </a:lnTo>
                  <a:lnTo>
                    <a:pt x="4305" y="361188"/>
                  </a:lnTo>
                  <a:lnTo>
                    <a:pt x="7176" y="230754"/>
                  </a:lnTo>
                  <a:lnTo>
                    <a:pt x="67453" y="219288"/>
                  </a:lnTo>
                  <a:lnTo>
                    <a:pt x="94722" y="250821"/>
                  </a:lnTo>
                  <a:lnTo>
                    <a:pt x="121990" y="219288"/>
                  </a:lnTo>
                  <a:lnTo>
                    <a:pt x="163610" y="219288"/>
                  </a:lnTo>
                  <a:close/>
                  <a:moveTo>
                    <a:pt x="206677" y="93338"/>
                  </a:moveTo>
                  <a:lnTo>
                    <a:pt x="304383" y="93338"/>
                  </a:lnTo>
                  <a:lnTo>
                    <a:pt x="304383" y="99085"/>
                  </a:lnTo>
                  <a:lnTo>
                    <a:pt x="206677" y="99085"/>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295647" y="53161"/>
                  </a:moveTo>
                  <a:cubicBezTo>
                    <a:pt x="307133" y="58896"/>
                    <a:pt x="338720" y="51727"/>
                    <a:pt x="360257" y="68933"/>
                  </a:cubicBezTo>
                  <a:cubicBezTo>
                    <a:pt x="380358" y="83272"/>
                    <a:pt x="380358" y="106214"/>
                    <a:pt x="376050" y="113383"/>
                  </a:cubicBezTo>
                  <a:cubicBezTo>
                    <a:pt x="374614" y="113383"/>
                    <a:pt x="374614" y="113383"/>
                    <a:pt x="374614" y="111949"/>
                  </a:cubicBezTo>
                  <a:cubicBezTo>
                    <a:pt x="373179" y="110516"/>
                    <a:pt x="371743" y="109082"/>
                    <a:pt x="370307" y="106214"/>
                  </a:cubicBezTo>
                  <a:cubicBezTo>
                    <a:pt x="367436" y="104780"/>
                    <a:pt x="366000" y="101912"/>
                    <a:pt x="364564" y="100478"/>
                  </a:cubicBezTo>
                  <a:cubicBezTo>
                    <a:pt x="363128" y="99045"/>
                    <a:pt x="361693" y="97611"/>
                    <a:pt x="360257" y="97611"/>
                  </a:cubicBezTo>
                  <a:lnTo>
                    <a:pt x="358821" y="94743"/>
                  </a:lnTo>
                  <a:cubicBezTo>
                    <a:pt x="358821" y="94743"/>
                    <a:pt x="358821" y="94743"/>
                    <a:pt x="357385" y="93309"/>
                  </a:cubicBezTo>
                  <a:lnTo>
                    <a:pt x="354514" y="90441"/>
                  </a:lnTo>
                  <a:cubicBezTo>
                    <a:pt x="353078" y="90441"/>
                    <a:pt x="351642" y="89007"/>
                    <a:pt x="350206" y="89007"/>
                  </a:cubicBezTo>
                  <a:cubicBezTo>
                    <a:pt x="348771" y="86140"/>
                    <a:pt x="345899" y="84706"/>
                    <a:pt x="344463" y="83272"/>
                  </a:cubicBezTo>
                  <a:cubicBezTo>
                    <a:pt x="340156" y="80404"/>
                    <a:pt x="335849" y="77536"/>
                    <a:pt x="331541" y="74669"/>
                  </a:cubicBezTo>
                  <a:cubicBezTo>
                    <a:pt x="324363" y="70367"/>
                    <a:pt x="318620" y="68933"/>
                    <a:pt x="318620" y="68933"/>
                  </a:cubicBezTo>
                  <a:cubicBezTo>
                    <a:pt x="318620" y="68933"/>
                    <a:pt x="320055" y="68933"/>
                    <a:pt x="321491" y="71801"/>
                  </a:cubicBezTo>
                  <a:cubicBezTo>
                    <a:pt x="322927" y="73235"/>
                    <a:pt x="325798" y="76103"/>
                    <a:pt x="328670" y="78970"/>
                  </a:cubicBezTo>
                  <a:cubicBezTo>
                    <a:pt x="330106" y="80404"/>
                    <a:pt x="332977" y="81838"/>
                    <a:pt x="334413" y="83272"/>
                  </a:cubicBezTo>
                  <a:cubicBezTo>
                    <a:pt x="335849" y="84706"/>
                    <a:pt x="338720" y="86140"/>
                    <a:pt x="340156" y="89007"/>
                  </a:cubicBezTo>
                  <a:cubicBezTo>
                    <a:pt x="341592" y="90441"/>
                    <a:pt x="344463" y="91875"/>
                    <a:pt x="345899" y="93309"/>
                  </a:cubicBezTo>
                  <a:cubicBezTo>
                    <a:pt x="348771" y="96177"/>
                    <a:pt x="350206" y="97611"/>
                    <a:pt x="353078" y="99045"/>
                  </a:cubicBezTo>
                  <a:cubicBezTo>
                    <a:pt x="354514" y="101912"/>
                    <a:pt x="355949" y="103346"/>
                    <a:pt x="358821" y="106214"/>
                  </a:cubicBezTo>
                  <a:cubicBezTo>
                    <a:pt x="360257" y="107648"/>
                    <a:pt x="361693" y="109082"/>
                    <a:pt x="364564" y="111949"/>
                  </a:cubicBezTo>
                  <a:cubicBezTo>
                    <a:pt x="366000" y="113383"/>
                    <a:pt x="368871" y="116251"/>
                    <a:pt x="370307" y="117685"/>
                  </a:cubicBezTo>
                  <a:cubicBezTo>
                    <a:pt x="386101" y="133458"/>
                    <a:pt x="390408" y="154966"/>
                    <a:pt x="391844" y="176474"/>
                  </a:cubicBezTo>
                  <a:cubicBezTo>
                    <a:pt x="397587" y="153532"/>
                    <a:pt x="407637" y="132024"/>
                    <a:pt x="429174" y="119119"/>
                  </a:cubicBezTo>
                  <a:cubicBezTo>
                    <a:pt x="430609" y="117685"/>
                    <a:pt x="432045" y="117685"/>
                    <a:pt x="434917" y="116251"/>
                  </a:cubicBezTo>
                  <a:cubicBezTo>
                    <a:pt x="437788" y="114817"/>
                    <a:pt x="442096" y="113383"/>
                    <a:pt x="444967" y="111949"/>
                  </a:cubicBezTo>
                  <a:cubicBezTo>
                    <a:pt x="447839" y="111949"/>
                    <a:pt x="449274" y="110516"/>
                    <a:pt x="452146" y="109082"/>
                  </a:cubicBezTo>
                  <a:cubicBezTo>
                    <a:pt x="455017" y="107648"/>
                    <a:pt x="457889" y="107648"/>
                    <a:pt x="460760" y="106214"/>
                  </a:cubicBezTo>
                  <a:cubicBezTo>
                    <a:pt x="463632" y="104780"/>
                    <a:pt x="465068" y="104780"/>
                    <a:pt x="467939" y="103346"/>
                  </a:cubicBezTo>
                  <a:cubicBezTo>
                    <a:pt x="470811" y="101912"/>
                    <a:pt x="473682" y="101912"/>
                    <a:pt x="475118" y="100478"/>
                  </a:cubicBezTo>
                  <a:cubicBezTo>
                    <a:pt x="477990" y="100478"/>
                    <a:pt x="479425" y="99045"/>
                    <a:pt x="482297" y="99045"/>
                  </a:cubicBezTo>
                  <a:cubicBezTo>
                    <a:pt x="486604" y="96177"/>
                    <a:pt x="489476" y="96177"/>
                    <a:pt x="492347" y="94743"/>
                  </a:cubicBezTo>
                  <a:cubicBezTo>
                    <a:pt x="493783" y="93309"/>
                    <a:pt x="495219" y="93309"/>
                    <a:pt x="495219" y="93309"/>
                  </a:cubicBezTo>
                  <a:cubicBezTo>
                    <a:pt x="495219" y="93309"/>
                    <a:pt x="489476" y="93309"/>
                    <a:pt x="480861" y="94743"/>
                  </a:cubicBezTo>
                  <a:cubicBezTo>
                    <a:pt x="476554" y="94743"/>
                    <a:pt x="472247" y="96177"/>
                    <a:pt x="466504" y="97611"/>
                  </a:cubicBezTo>
                  <a:cubicBezTo>
                    <a:pt x="463632" y="97611"/>
                    <a:pt x="460760" y="99045"/>
                    <a:pt x="457889" y="99045"/>
                  </a:cubicBezTo>
                  <a:cubicBezTo>
                    <a:pt x="456453" y="99045"/>
                    <a:pt x="455017" y="100478"/>
                    <a:pt x="453582" y="100478"/>
                  </a:cubicBezTo>
                  <a:lnTo>
                    <a:pt x="449274" y="101912"/>
                  </a:lnTo>
                  <a:cubicBezTo>
                    <a:pt x="449274" y="101912"/>
                    <a:pt x="447839" y="101912"/>
                    <a:pt x="447839" y="101912"/>
                  </a:cubicBezTo>
                  <a:lnTo>
                    <a:pt x="444967" y="103346"/>
                  </a:lnTo>
                  <a:cubicBezTo>
                    <a:pt x="444967" y="103346"/>
                    <a:pt x="443531" y="104780"/>
                    <a:pt x="442096" y="104780"/>
                  </a:cubicBezTo>
                  <a:cubicBezTo>
                    <a:pt x="439224" y="106214"/>
                    <a:pt x="436352" y="107648"/>
                    <a:pt x="433481" y="109082"/>
                  </a:cubicBezTo>
                  <a:cubicBezTo>
                    <a:pt x="432045" y="110516"/>
                    <a:pt x="429174" y="111949"/>
                    <a:pt x="427738" y="111949"/>
                  </a:cubicBezTo>
                  <a:cubicBezTo>
                    <a:pt x="426302" y="113383"/>
                    <a:pt x="426302" y="113383"/>
                    <a:pt x="426302" y="113383"/>
                  </a:cubicBezTo>
                  <a:cubicBezTo>
                    <a:pt x="424866" y="104780"/>
                    <a:pt x="433481" y="83272"/>
                    <a:pt x="457889" y="77536"/>
                  </a:cubicBezTo>
                  <a:cubicBezTo>
                    <a:pt x="483733" y="70367"/>
                    <a:pt x="509577" y="89007"/>
                    <a:pt x="523934" y="87574"/>
                  </a:cubicBezTo>
                  <a:cubicBezTo>
                    <a:pt x="503834" y="101912"/>
                    <a:pt x="500962" y="114817"/>
                    <a:pt x="472247" y="126288"/>
                  </a:cubicBezTo>
                  <a:cubicBezTo>
                    <a:pt x="453582" y="133458"/>
                    <a:pt x="440660" y="129156"/>
                    <a:pt x="433481" y="123420"/>
                  </a:cubicBezTo>
                  <a:cubicBezTo>
                    <a:pt x="433481" y="123420"/>
                    <a:pt x="433481" y="123420"/>
                    <a:pt x="432045" y="124854"/>
                  </a:cubicBezTo>
                  <a:cubicBezTo>
                    <a:pt x="409073" y="137759"/>
                    <a:pt x="400458" y="166437"/>
                    <a:pt x="394715" y="193680"/>
                  </a:cubicBezTo>
                  <a:cubicBezTo>
                    <a:pt x="397587" y="190813"/>
                    <a:pt x="401894" y="189379"/>
                    <a:pt x="409073" y="189379"/>
                  </a:cubicBezTo>
                  <a:cubicBezTo>
                    <a:pt x="420559" y="189379"/>
                    <a:pt x="423431" y="195114"/>
                    <a:pt x="424866" y="202284"/>
                  </a:cubicBezTo>
                  <a:cubicBezTo>
                    <a:pt x="446403" y="192246"/>
                    <a:pt x="447839" y="216622"/>
                    <a:pt x="447839" y="218056"/>
                  </a:cubicBezTo>
                  <a:cubicBezTo>
                    <a:pt x="449274" y="216622"/>
                    <a:pt x="449274" y="216622"/>
                    <a:pt x="450710" y="216622"/>
                  </a:cubicBezTo>
                  <a:cubicBezTo>
                    <a:pt x="459325" y="216622"/>
                    <a:pt x="465068" y="223792"/>
                    <a:pt x="465068" y="230961"/>
                  </a:cubicBezTo>
                  <a:cubicBezTo>
                    <a:pt x="465068" y="239564"/>
                    <a:pt x="452146" y="245300"/>
                    <a:pt x="452146" y="245300"/>
                  </a:cubicBezTo>
                  <a:lnTo>
                    <a:pt x="330106" y="245300"/>
                  </a:lnTo>
                  <a:cubicBezTo>
                    <a:pt x="322927" y="245300"/>
                    <a:pt x="317184" y="239564"/>
                    <a:pt x="317184" y="230961"/>
                  </a:cubicBezTo>
                  <a:cubicBezTo>
                    <a:pt x="317184" y="223792"/>
                    <a:pt x="327234" y="215188"/>
                    <a:pt x="334413" y="218056"/>
                  </a:cubicBezTo>
                  <a:cubicBezTo>
                    <a:pt x="335849" y="206585"/>
                    <a:pt x="347335" y="193680"/>
                    <a:pt x="363128" y="199416"/>
                  </a:cubicBezTo>
                  <a:cubicBezTo>
                    <a:pt x="366000" y="193680"/>
                    <a:pt x="371743" y="189379"/>
                    <a:pt x="378922" y="189379"/>
                  </a:cubicBezTo>
                  <a:cubicBezTo>
                    <a:pt x="381793" y="189379"/>
                    <a:pt x="383229" y="189379"/>
                    <a:pt x="386101" y="190813"/>
                  </a:cubicBezTo>
                  <a:cubicBezTo>
                    <a:pt x="386101" y="165003"/>
                    <a:pt x="383229" y="137759"/>
                    <a:pt x="364564" y="120553"/>
                  </a:cubicBezTo>
                  <a:cubicBezTo>
                    <a:pt x="354514" y="123420"/>
                    <a:pt x="341592" y="121987"/>
                    <a:pt x="327234" y="107648"/>
                  </a:cubicBezTo>
                  <a:cubicBezTo>
                    <a:pt x="305698" y="86140"/>
                    <a:pt x="308569" y="73235"/>
                    <a:pt x="295647" y="53161"/>
                  </a:cubicBezTo>
                  <a:close/>
                  <a:moveTo>
                    <a:pt x="56095" y="0"/>
                  </a:moveTo>
                  <a:lnTo>
                    <a:pt x="598650" y="0"/>
                  </a:lnTo>
                  <a:lnTo>
                    <a:pt x="598650" y="364156"/>
                  </a:lnTo>
                  <a:lnTo>
                    <a:pt x="180969" y="364156"/>
                  </a:lnTo>
                  <a:lnTo>
                    <a:pt x="182404" y="339784"/>
                  </a:lnTo>
                  <a:lnTo>
                    <a:pt x="574250" y="339784"/>
                  </a:lnTo>
                  <a:lnTo>
                    <a:pt x="574250" y="24372"/>
                  </a:lnTo>
                  <a:lnTo>
                    <a:pt x="80495" y="24372"/>
                  </a:lnTo>
                  <a:lnTo>
                    <a:pt x="80495" y="48745"/>
                  </a:lnTo>
                  <a:lnTo>
                    <a:pt x="56095" y="57347"/>
                  </a:lnTo>
                  <a:close/>
                </a:path>
              </a:pathLst>
            </a:custGeom>
            <a:solidFill>
              <a:schemeClr val="accent3"/>
            </a:solidFill>
            <a:ln>
              <a:noFill/>
            </a:ln>
          </p:spPr>
          <p:txBody>
            <a:bodyPr/>
            <a:lstStyle/>
            <a:p>
              <a:endParaRPr lang="zh-CN" altLang="en-US">
                <a:cs typeface="+mn-ea"/>
                <a:sym typeface="+mn-lt"/>
              </a:endParaRPr>
            </a:p>
          </p:txBody>
        </p:sp>
      </p:grpSp>
      <p:sp>
        <p:nvSpPr>
          <p:cNvPr id="23" name="TextBox 22"/>
          <p:cNvSpPr txBox="1"/>
          <p:nvPr/>
        </p:nvSpPr>
        <p:spPr>
          <a:xfrm>
            <a:off x="838200" y="1443000"/>
            <a:ext cx="10466070" cy="2799715"/>
          </a:xfrm>
          <a:prstGeom prst="rect">
            <a:avLst/>
          </a:prstGeom>
          <a:noFill/>
        </p:spPr>
        <p:txBody>
          <a:bodyPr wrap="square" rtlCol="0">
            <a:spAutoFit/>
          </a:bodyPr>
          <a:lstStyle/>
          <a:p>
            <a:pPr fontAlgn="auto">
              <a:lnSpc>
                <a:spcPct val="100000"/>
              </a:lnSpc>
            </a:pPr>
            <a:r>
              <a:rPr lang="en-US" sz="2200" dirty="0">
                <a:latin typeface="宋体" panose="02010600030101010101" pitchFamily="2" charset="-122"/>
                <a:ea typeface="宋体" panose="02010600030101010101" pitchFamily="2" charset="-122"/>
                <a:cs typeface="宋体" panose="02010600030101010101" pitchFamily="2" charset="-122"/>
              </a:rPr>
              <a:t>2</a:t>
            </a:r>
            <a:r>
              <a:rPr sz="2200" dirty="0">
                <a:latin typeface="宋体" panose="02010600030101010101" pitchFamily="2" charset="-122"/>
                <a:ea typeface="宋体" panose="02010600030101010101" pitchFamily="2" charset="-122"/>
                <a:cs typeface="宋体" panose="02010600030101010101" pitchFamily="2" charset="-122"/>
              </a:rPr>
              <a:t>.[</a:t>
            </a:r>
            <a:r>
              <a:rPr sz="2200" dirty="0">
                <a:latin typeface="仿宋" panose="02010609060101010101" pitchFamily="49" charset="-122"/>
                <a:ea typeface="仿宋" panose="02010609060101010101" pitchFamily="49" charset="-122"/>
                <a:cs typeface="仿宋" panose="02010609060101010101" pitchFamily="49" charset="-122"/>
              </a:rPr>
              <a:t>2019河南B卷,7]</a:t>
            </a:r>
            <a:r>
              <a:rPr sz="2200" dirty="0">
                <a:latin typeface="楷体" panose="02010609060101010101" pitchFamily="49" charset="-122"/>
                <a:ea typeface="楷体" panose="02010609060101010101" pitchFamily="49" charset="-122"/>
                <a:cs typeface="楷体" panose="02010609060101010101" pitchFamily="49" charset="-122"/>
              </a:rPr>
              <a:t>漫画启示我们(    )</a:t>
            </a:r>
          </a:p>
          <a:p>
            <a:pPr fontAlgn="auto">
              <a:lnSpc>
                <a:spcPct val="100000"/>
              </a:lnSpc>
            </a:pPr>
            <a:endParaRPr sz="2200" dirty="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endParaRPr sz="2200" dirty="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endParaRPr sz="2200" dirty="0">
              <a:latin typeface="宋体" panose="02010600030101010101" pitchFamily="2" charset="-122"/>
              <a:ea typeface="宋体" panose="02010600030101010101" pitchFamily="2" charset="-122"/>
              <a:cs typeface="宋体" panose="02010600030101010101" pitchFamily="2" charset="-122"/>
            </a:endParaRP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A.别人都在做的事情我们也可以放心去做</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B.要正确认识自己,别人的路未必适合你</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C.选择人生之路要充分地考虑主客观条件</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D.养成自信自立的生活态度则无往而不胜</a:t>
            </a:r>
          </a:p>
        </p:txBody>
      </p:sp>
      <p:sp>
        <p:nvSpPr>
          <p:cNvPr id="29" name="TextBox 28"/>
          <p:cNvSpPr txBox="1"/>
          <p:nvPr/>
        </p:nvSpPr>
        <p:spPr>
          <a:xfrm>
            <a:off x="1022985" y="4633595"/>
            <a:ext cx="10096500" cy="1445260"/>
          </a:xfrm>
          <a:prstGeom prst="rect">
            <a:avLst/>
          </a:prstGeom>
          <a:noFill/>
        </p:spPr>
        <p:txBody>
          <a:bodyPr wrap="square" rtlCol="0">
            <a:spAutoFit/>
          </a:bodyPr>
          <a:lstStyle/>
          <a:p>
            <a:pPr fontAlgn="auto">
              <a:lnSpc>
                <a:spcPct val="100000"/>
              </a:lnSpc>
            </a:pPr>
            <a:endPar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endParaRPr>
          </a:p>
          <a:p>
            <a:pPr fontAlgn="auto">
              <a:lnSpc>
                <a:spcPct val="100000"/>
              </a:lnSpc>
            </a:pPr>
            <a:r>
              <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a:t>
            </a:r>
            <a:endParaRPr lang="zh-CN" altLang="en-US"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endParaRPr>
          </a:p>
          <a:p>
            <a:pPr fontAlgn="auto">
              <a:lnSpc>
                <a:spcPct val="100000"/>
              </a:lnSpc>
            </a:pPr>
            <a:r>
              <a:rPr sz="2200" dirty="0">
                <a:solidFill>
                  <a:schemeClr val="accent1"/>
                </a:solidFill>
                <a:latin typeface="Times New Roman" panose="02020603050405020304" pitchFamily="18" charset="0"/>
                <a:ea typeface="楷体" panose="02010609060101010101" pitchFamily="49" charset="-122"/>
                <a:cs typeface="Times New Roman" panose="02020603050405020304" pitchFamily="18" charset="0"/>
              </a:rPr>
              <a:t>       本题结合漫画考查认识自己、正确选择人生道路等知识点。别人做的事情不一定都是正确的事情,A不选。D说法过于绝对。B、C说法正确且符合题意。</a:t>
            </a:r>
          </a:p>
        </p:txBody>
      </p:sp>
      <p:pic>
        <p:nvPicPr>
          <p:cNvPr id="770" name="HNBJB-1.jpg" descr="id:2147511241;FounderCES"/>
          <p:cNvPicPr>
            <a:picLocks noChangeAspect="1"/>
          </p:cNvPicPr>
          <p:nvPr/>
        </p:nvPicPr>
        <p:blipFill>
          <a:blip r:embed="rId3" cstate="print"/>
          <a:stretch>
            <a:fillRect/>
          </a:stretch>
        </p:blipFill>
        <p:spPr>
          <a:xfrm>
            <a:off x="6468110" y="1958340"/>
            <a:ext cx="2241550" cy="2178050"/>
          </a:xfrm>
          <a:prstGeom prst="rect">
            <a:avLst/>
          </a:prstGeom>
        </p:spPr>
      </p:pic>
      <p:sp>
        <p:nvSpPr>
          <p:cNvPr id="25" name="TextBox 24"/>
          <p:cNvSpPr txBox="1"/>
          <p:nvPr/>
        </p:nvSpPr>
        <p:spPr>
          <a:xfrm flipH="1">
            <a:off x="4986865" y="1442858"/>
            <a:ext cx="1134534" cy="429895"/>
          </a:xfrm>
          <a:prstGeom prst="rect">
            <a:avLst/>
          </a:prstGeom>
          <a:noFill/>
        </p:spPr>
        <p:txBody>
          <a:bodyPr wrap="square" rtlCol="0">
            <a:spAutoFit/>
          </a:bodyPr>
          <a:lstStyle/>
          <a:p>
            <a:r>
              <a:rPr lang="en-US" altLang="zh-CN" sz="2200" dirty="0">
                <a:solidFill>
                  <a:schemeClr val="accent1"/>
                </a:solidFill>
                <a:latin typeface="宋体" panose="02010600030101010101" pitchFamily="2" charset="-122"/>
                <a:ea typeface="宋体" panose="02010600030101010101" pitchFamily="2" charset="-122"/>
                <a:cs typeface="Times New Roman" panose="02020603050405020304" pitchFamily="18" charset="0"/>
              </a:rPr>
              <a:t> BC</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strips(downRight)">
                                      <p:cBhvr>
                                        <p:cTn id="11" dur="500"/>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2000" fill="hold">
                                          <p:stCondLst>
                                            <p:cond delay="0"/>
                                          </p:stCondLst>
                                        </p:cTn>
                                        <p:tgtEl>
                                          <p:spTgt spid="25">
                                            <p:txEl>
                                              <p:pRg st="0" end="0"/>
                                            </p:txEl>
                                          </p:spTgt>
                                        </p:tgtEl>
                                        <p:attrNameLst>
                                          <p:attrName>style.visibility</p:attrName>
                                        </p:attrNameLst>
                                      </p:cBhvr>
                                      <p:to>
                                        <p:strVal val="visible"/>
                                      </p:to>
                                    </p:set>
                                    <p:animEffect transition="in" filter="wipe(left)">
                                      <p:cBhvr>
                                        <p:cTn id="16" dur="20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9"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圆角矩形 50"/>
          <p:cNvSpPr/>
          <p:nvPr/>
        </p:nvSpPr>
        <p:spPr>
          <a:xfrm>
            <a:off x="635000" y="1335481"/>
            <a:ext cx="10885488" cy="5358830"/>
          </a:xfrm>
          <a:prstGeom prst="roundRect">
            <a:avLst>
              <a:gd name="adj" fmla="val 267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0" name="直接连接符 69"/>
          <p:cNvCxnSpPr/>
          <p:nvPr/>
        </p:nvCxnSpPr>
        <p:spPr>
          <a:xfrm>
            <a:off x="0" y="736600"/>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689101" y="-1"/>
            <a:ext cx="10502899" cy="7420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4" name="矩形 33"/>
          <p:cNvSpPr/>
          <p:nvPr/>
        </p:nvSpPr>
        <p:spPr>
          <a:xfrm>
            <a:off x="1708507" y="18141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grpSp>
        <p:nvGrpSpPr>
          <p:cNvPr id="3" name="组合 1"/>
          <p:cNvGrpSpPr/>
          <p:nvPr/>
        </p:nvGrpSpPr>
        <p:grpSpPr>
          <a:xfrm>
            <a:off x="100614" y="165300"/>
            <a:ext cx="1572859" cy="535531"/>
            <a:chOff x="100614" y="165300"/>
            <a:chExt cx="1572859" cy="535531"/>
          </a:xfrm>
        </p:grpSpPr>
        <p:sp>
          <p:nvSpPr>
            <p:cNvPr id="38" name="文本框 37"/>
            <p:cNvSpPr txBox="1"/>
            <p:nvPr/>
          </p:nvSpPr>
          <p:spPr>
            <a:xfrm>
              <a:off x="507812" y="165300"/>
              <a:ext cx="1165661" cy="535531"/>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pPr>
                <a:lnSpc>
                  <a:spcPct val="120000"/>
                </a:lnSpc>
              </a:pPr>
              <a:r>
                <a:rPr lang="zh-CN" altLang="en-US" dirty="0">
                  <a:solidFill>
                    <a:schemeClr val="accent3"/>
                  </a:solidFill>
                  <a:sym typeface="+mn-lt"/>
                </a:rPr>
                <a:t>真题帮</a:t>
              </a:r>
            </a:p>
          </p:txBody>
        </p:sp>
        <p:sp>
          <p:nvSpPr>
            <p:cNvPr id="59" name="teacher-on-biology-class_43821"/>
            <p:cNvSpPr>
              <a:spLocks noChangeAspect="1"/>
            </p:cNvSpPr>
            <p:nvPr/>
          </p:nvSpPr>
          <p:spPr bwMode="auto">
            <a:xfrm>
              <a:off x="100614" y="204515"/>
              <a:ext cx="465232" cy="451118"/>
            </a:xfrm>
            <a:custGeom>
              <a:avLst/>
              <a:gdLst>
                <a:gd name="connsiteX0" fmla="*/ 238173 w 598650"/>
                <a:gd name="connsiteY0" fmla="*/ 288290 h 580488"/>
                <a:gd name="connsiteX1" fmla="*/ 335879 w 598650"/>
                <a:gd name="connsiteY1" fmla="*/ 288290 h 580488"/>
                <a:gd name="connsiteX2" fmla="*/ 335879 w 598650"/>
                <a:gd name="connsiteY2" fmla="*/ 294037 h 580488"/>
                <a:gd name="connsiteX3" fmla="*/ 238173 w 598650"/>
                <a:gd name="connsiteY3" fmla="*/ 294037 h 580488"/>
                <a:gd name="connsiteX4" fmla="*/ 453585 w 598650"/>
                <a:gd name="connsiteY4" fmla="*/ 282542 h 580488"/>
                <a:gd name="connsiteX5" fmla="*/ 549682 w 598650"/>
                <a:gd name="connsiteY5" fmla="*/ 282542 h 580488"/>
                <a:gd name="connsiteX6" fmla="*/ 549682 w 598650"/>
                <a:gd name="connsiteY6" fmla="*/ 318406 h 580488"/>
                <a:gd name="connsiteX7" fmla="*/ 453585 w 598650"/>
                <a:gd name="connsiteY7" fmla="*/ 318406 h 580488"/>
                <a:gd name="connsiteX8" fmla="*/ 430596 w 598650"/>
                <a:gd name="connsiteY8" fmla="*/ 169204 h 580488"/>
                <a:gd name="connsiteX9" fmla="*/ 528302 w 598650"/>
                <a:gd name="connsiteY9" fmla="*/ 169204 h 580488"/>
                <a:gd name="connsiteX10" fmla="*/ 528302 w 598650"/>
                <a:gd name="connsiteY10" fmla="*/ 174951 h 580488"/>
                <a:gd name="connsiteX11" fmla="*/ 430596 w 598650"/>
                <a:gd name="connsiteY11" fmla="*/ 174951 h 580488"/>
                <a:gd name="connsiteX12" fmla="*/ 278425 w 598650"/>
                <a:gd name="connsiteY12" fmla="*/ 159088 h 580488"/>
                <a:gd name="connsiteX13" fmla="*/ 295647 w 598650"/>
                <a:gd name="connsiteY13" fmla="*/ 192054 h 580488"/>
                <a:gd name="connsiteX14" fmla="*/ 169351 w 598650"/>
                <a:gd name="connsiteY14" fmla="*/ 256554 h 580488"/>
                <a:gd name="connsiteX15" fmla="*/ 162175 w 598650"/>
                <a:gd name="connsiteY15" fmla="*/ 388422 h 580488"/>
                <a:gd name="connsiteX16" fmla="*/ 157870 w 598650"/>
                <a:gd name="connsiteY16" fmla="*/ 388422 h 580488"/>
                <a:gd name="connsiteX17" fmla="*/ 157870 w 598650"/>
                <a:gd name="connsiteY17" fmla="*/ 405622 h 580488"/>
                <a:gd name="connsiteX18" fmla="*/ 157870 w 598650"/>
                <a:gd name="connsiteY18" fmla="*/ 417088 h 580488"/>
                <a:gd name="connsiteX19" fmla="*/ 157870 w 598650"/>
                <a:gd name="connsiteY19" fmla="*/ 547522 h 580488"/>
                <a:gd name="connsiteX20" fmla="*/ 162175 w 598650"/>
                <a:gd name="connsiteY20" fmla="*/ 547522 h 580488"/>
                <a:gd name="connsiteX21" fmla="*/ 192314 w 598650"/>
                <a:gd name="connsiteY21" fmla="*/ 553255 h 580488"/>
                <a:gd name="connsiteX22" fmla="*/ 192314 w 598650"/>
                <a:gd name="connsiteY22" fmla="*/ 580488 h 580488"/>
                <a:gd name="connsiteX23" fmla="*/ 166481 w 598650"/>
                <a:gd name="connsiteY23" fmla="*/ 580488 h 580488"/>
                <a:gd name="connsiteX24" fmla="*/ 137777 w 598650"/>
                <a:gd name="connsiteY24" fmla="*/ 576188 h 580488"/>
                <a:gd name="connsiteX25" fmla="*/ 137777 w 598650"/>
                <a:gd name="connsiteY25" fmla="*/ 580488 h 580488"/>
                <a:gd name="connsiteX26" fmla="*/ 104768 w 598650"/>
                <a:gd name="connsiteY26" fmla="*/ 580488 h 580488"/>
                <a:gd name="connsiteX27" fmla="*/ 104768 w 598650"/>
                <a:gd name="connsiteY27" fmla="*/ 550388 h 580488"/>
                <a:gd name="connsiteX28" fmla="*/ 104768 w 598650"/>
                <a:gd name="connsiteY28" fmla="*/ 547522 h 580488"/>
                <a:gd name="connsiteX29" fmla="*/ 104768 w 598650"/>
                <a:gd name="connsiteY29" fmla="*/ 417088 h 580488"/>
                <a:gd name="connsiteX30" fmla="*/ 86111 w 598650"/>
                <a:gd name="connsiteY30" fmla="*/ 417088 h 580488"/>
                <a:gd name="connsiteX31" fmla="*/ 86111 w 598650"/>
                <a:gd name="connsiteY31" fmla="*/ 547522 h 580488"/>
                <a:gd name="connsiteX32" fmla="*/ 86111 w 598650"/>
                <a:gd name="connsiteY32" fmla="*/ 550388 h 580488"/>
                <a:gd name="connsiteX33" fmla="*/ 86111 w 598650"/>
                <a:gd name="connsiteY33" fmla="*/ 580488 h 580488"/>
                <a:gd name="connsiteX34" fmla="*/ 54537 w 598650"/>
                <a:gd name="connsiteY34" fmla="*/ 580488 h 580488"/>
                <a:gd name="connsiteX35" fmla="*/ 54537 w 598650"/>
                <a:gd name="connsiteY35" fmla="*/ 576188 h 580488"/>
                <a:gd name="connsiteX36" fmla="*/ 24398 w 598650"/>
                <a:gd name="connsiteY36" fmla="*/ 580488 h 580488"/>
                <a:gd name="connsiteX37" fmla="*/ 0 w 598650"/>
                <a:gd name="connsiteY37" fmla="*/ 580488 h 580488"/>
                <a:gd name="connsiteX38" fmla="*/ 0 w 598650"/>
                <a:gd name="connsiteY38" fmla="*/ 553255 h 580488"/>
                <a:gd name="connsiteX39" fmla="*/ 28703 w 598650"/>
                <a:gd name="connsiteY39" fmla="*/ 547522 h 580488"/>
                <a:gd name="connsiteX40" fmla="*/ 34444 w 598650"/>
                <a:gd name="connsiteY40" fmla="*/ 547522 h 580488"/>
                <a:gd name="connsiteX41" fmla="*/ 34444 w 598650"/>
                <a:gd name="connsiteY41" fmla="*/ 417088 h 580488"/>
                <a:gd name="connsiteX42" fmla="*/ 34444 w 598650"/>
                <a:gd name="connsiteY42" fmla="*/ 405622 h 580488"/>
                <a:gd name="connsiteX43" fmla="*/ 34444 w 598650"/>
                <a:gd name="connsiteY43" fmla="*/ 388422 h 580488"/>
                <a:gd name="connsiteX44" fmla="*/ 30139 w 598650"/>
                <a:gd name="connsiteY44" fmla="*/ 388422 h 580488"/>
                <a:gd name="connsiteX45" fmla="*/ 28703 w 598650"/>
                <a:gd name="connsiteY45" fmla="*/ 361188 h 580488"/>
                <a:gd name="connsiteX46" fmla="*/ 4305 w 598650"/>
                <a:gd name="connsiteY46" fmla="*/ 361188 h 580488"/>
                <a:gd name="connsiteX47" fmla="*/ 7176 w 598650"/>
                <a:gd name="connsiteY47" fmla="*/ 230754 h 580488"/>
                <a:gd name="connsiteX48" fmla="*/ 67453 w 598650"/>
                <a:gd name="connsiteY48" fmla="*/ 219288 h 580488"/>
                <a:gd name="connsiteX49" fmla="*/ 94722 w 598650"/>
                <a:gd name="connsiteY49" fmla="*/ 250821 h 580488"/>
                <a:gd name="connsiteX50" fmla="*/ 121990 w 598650"/>
                <a:gd name="connsiteY50" fmla="*/ 219288 h 580488"/>
                <a:gd name="connsiteX51" fmla="*/ 163610 w 598650"/>
                <a:gd name="connsiteY51" fmla="*/ 219288 h 580488"/>
                <a:gd name="connsiteX52" fmla="*/ 206677 w 598650"/>
                <a:gd name="connsiteY52" fmla="*/ 93338 h 580488"/>
                <a:gd name="connsiteX53" fmla="*/ 304383 w 598650"/>
                <a:gd name="connsiteY53" fmla="*/ 93338 h 580488"/>
                <a:gd name="connsiteX54" fmla="*/ 304383 w 598650"/>
                <a:gd name="connsiteY54" fmla="*/ 99085 h 580488"/>
                <a:gd name="connsiteX55" fmla="*/ 206677 w 598650"/>
                <a:gd name="connsiteY55" fmla="*/ 99085 h 580488"/>
                <a:gd name="connsiteX56" fmla="*/ 94832 w 598650"/>
                <a:gd name="connsiteY56" fmla="*/ 61612 h 580488"/>
                <a:gd name="connsiteX57" fmla="*/ 168054 w 598650"/>
                <a:gd name="connsiteY57" fmla="*/ 134719 h 580488"/>
                <a:gd name="connsiteX58" fmla="*/ 94832 w 598650"/>
                <a:gd name="connsiteY58" fmla="*/ 207826 h 580488"/>
                <a:gd name="connsiteX59" fmla="*/ 21610 w 598650"/>
                <a:gd name="connsiteY59" fmla="*/ 134719 h 580488"/>
                <a:gd name="connsiteX60" fmla="*/ 94832 w 598650"/>
                <a:gd name="connsiteY60" fmla="*/ 61612 h 580488"/>
                <a:gd name="connsiteX61" fmla="*/ 295647 w 598650"/>
                <a:gd name="connsiteY61" fmla="*/ 53161 h 580488"/>
                <a:gd name="connsiteX62" fmla="*/ 360257 w 598650"/>
                <a:gd name="connsiteY62" fmla="*/ 68933 h 580488"/>
                <a:gd name="connsiteX63" fmla="*/ 376050 w 598650"/>
                <a:gd name="connsiteY63" fmla="*/ 113383 h 580488"/>
                <a:gd name="connsiteX64" fmla="*/ 374614 w 598650"/>
                <a:gd name="connsiteY64" fmla="*/ 111949 h 580488"/>
                <a:gd name="connsiteX65" fmla="*/ 370307 w 598650"/>
                <a:gd name="connsiteY65" fmla="*/ 106214 h 580488"/>
                <a:gd name="connsiteX66" fmla="*/ 364564 w 598650"/>
                <a:gd name="connsiteY66" fmla="*/ 100478 h 580488"/>
                <a:gd name="connsiteX67" fmla="*/ 360257 w 598650"/>
                <a:gd name="connsiteY67" fmla="*/ 97611 h 580488"/>
                <a:gd name="connsiteX68" fmla="*/ 358821 w 598650"/>
                <a:gd name="connsiteY68" fmla="*/ 94743 h 580488"/>
                <a:gd name="connsiteX69" fmla="*/ 357385 w 598650"/>
                <a:gd name="connsiteY69" fmla="*/ 93309 h 580488"/>
                <a:gd name="connsiteX70" fmla="*/ 354514 w 598650"/>
                <a:gd name="connsiteY70" fmla="*/ 90441 h 580488"/>
                <a:gd name="connsiteX71" fmla="*/ 350206 w 598650"/>
                <a:gd name="connsiteY71" fmla="*/ 89007 h 580488"/>
                <a:gd name="connsiteX72" fmla="*/ 344463 w 598650"/>
                <a:gd name="connsiteY72" fmla="*/ 83272 h 580488"/>
                <a:gd name="connsiteX73" fmla="*/ 331541 w 598650"/>
                <a:gd name="connsiteY73" fmla="*/ 74669 h 580488"/>
                <a:gd name="connsiteX74" fmla="*/ 318620 w 598650"/>
                <a:gd name="connsiteY74" fmla="*/ 68933 h 580488"/>
                <a:gd name="connsiteX75" fmla="*/ 321491 w 598650"/>
                <a:gd name="connsiteY75" fmla="*/ 71801 h 580488"/>
                <a:gd name="connsiteX76" fmla="*/ 328670 w 598650"/>
                <a:gd name="connsiteY76" fmla="*/ 78970 h 580488"/>
                <a:gd name="connsiteX77" fmla="*/ 334413 w 598650"/>
                <a:gd name="connsiteY77" fmla="*/ 83272 h 580488"/>
                <a:gd name="connsiteX78" fmla="*/ 340156 w 598650"/>
                <a:gd name="connsiteY78" fmla="*/ 89007 h 580488"/>
                <a:gd name="connsiteX79" fmla="*/ 345899 w 598650"/>
                <a:gd name="connsiteY79" fmla="*/ 93309 h 580488"/>
                <a:gd name="connsiteX80" fmla="*/ 353078 w 598650"/>
                <a:gd name="connsiteY80" fmla="*/ 99045 h 580488"/>
                <a:gd name="connsiteX81" fmla="*/ 358821 w 598650"/>
                <a:gd name="connsiteY81" fmla="*/ 106214 h 580488"/>
                <a:gd name="connsiteX82" fmla="*/ 364564 w 598650"/>
                <a:gd name="connsiteY82" fmla="*/ 111949 h 580488"/>
                <a:gd name="connsiteX83" fmla="*/ 370307 w 598650"/>
                <a:gd name="connsiteY83" fmla="*/ 117685 h 580488"/>
                <a:gd name="connsiteX84" fmla="*/ 391844 w 598650"/>
                <a:gd name="connsiteY84" fmla="*/ 176474 h 580488"/>
                <a:gd name="connsiteX85" fmla="*/ 429174 w 598650"/>
                <a:gd name="connsiteY85" fmla="*/ 119119 h 580488"/>
                <a:gd name="connsiteX86" fmla="*/ 434917 w 598650"/>
                <a:gd name="connsiteY86" fmla="*/ 116251 h 580488"/>
                <a:gd name="connsiteX87" fmla="*/ 444967 w 598650"/>
                <a:gd name="connsiteY87" fmla="*/ 111949 h 580488"/>
                <a:gd name="connsiteX88" fmla="*/ 452146 w 598650"/>
                <a:gd name="connsiteY88" fmla="*/ 109082 h 580488"/>
                <a:gd name="connsiteX89" fmla="*/ 460760 w 598650"/>
                <a:gd name="connsiteY89" fmla="*/ 106214 h 580488"/>
                <a:gd name="connsiteX90" fmla="*/ 467939 w 598650"/>
                <a:gd name="connsiteY90" fmla="*/ 103346 h 580488"/>
                <a:gd name="connsiteX91" fmla="*/ 475118 w 598650"/>
                <a:gd name="connsiteY91" fmla="*/ 100478 h 580488"/>
                <a:gd name="connsiteX92" fmla="*/ 482297 w 598650"/>
                <a:gd name="connsiteY92" fmla="*/ 99045 h 580488"/>
                <a:gd name="connsiteX93" fmla="*/ 492347 w 598650"/>
                <a:gd name="connsiteY93" fmla="*/ 94743 h 580488"/>
                <a:gd name="connsiteX94" fmla="*/ 495219 w 598650"/>
                <a:gd name="connsiteY94" fmla="*/ 93309 h 580488"/>
                <a:gd name="connsiteX95" fmla="*/ 480861 w 598650"/>
                <a:gd name="connsiteY95" fmla="*/ 94743 h 580488"/>
                <a:gd name="connsiteX96" fmla="*/ 466504 w 598650"/>
                <a:gd name="connsiteY96" fmla="*/ 97611 h 580488"/>
                <a:gd name="connsiteX97" fmla="*/ 457889 w 598650"/>
                <a:gd name="connsiteY97" fmla="*/ 99045 h 580488"/>
                <a:gd name="connsiteX98" fmla="*/ 453582 w 598650"/>
                <a:gd name="connsiteY98" fmla="*/ 100478 h 580488"/>
                <a:gd name="connsiteX99" fmla="*/ 449274 w 598650"/>
                <a:gd name="connsiteY99" fmla="*/ 101912 h 580488"/>
                <a:gd name="connsiteX100" fmla="*/ 447839 w 598650"/>
                <a:gd name="connsiteY100" fmla="*/ 101912 h 580488"/>
                <a:gd name="connsiteX101" fmla="*/ 444967 w 598650"/>
                <a:gd name="connsiteY101" fmla="*/ 103346 h 580488"/>
                <a:gd name="connsiteX102" fmla="*/ 442096 w 598650"/>
                <a:gd name="connsiteY102" fmla="*/ 104780 h 580488"/>
                <a:gd name="connsiteX103" fmla="*/ 433481 w 598650"/>
                <a:gd name="connsiteY103" fmla="*/ 109082 h 580488"/>
                <a:gd name="connsiteX104" fmla="*/ 427738 w 598650"/>
                <a:gd name="connsiteY104" fmla="*/ 111949 h 580488"/>
                <a:gd name="connsiteX105" fmla="*/ 426302 w 598650"/>
                <a:gd name="connsiteY105" fmla="*/ 113383 h 580488"/>
                <a:gd name="connsiteX106" fmla="*/ 457889 w 598650"/>
                <a:gd name="connsiteY106" fmla="*/ 77536 h 580488"/>
                <a:gd name="connsiteX107" fmla="*/ 523934 w 598650"/>
                <a:gd name="connsiteY107" fmla="*/ 87574 h 580488"/>
                <a:gd name="connsiteX108" fmla="*/ 472247 w 598650"/>
                <a:gd name="connsiteY108" fmla="*/ 126288 h 580488"/>
                <a:gd name="connsiteX109" fmla="*/ 433481 w 598650"/>
                <a:gd name="connsiteY109" fmla="*/ 123420 h 580488"/>
                <a:gd name="connsiteX110" fmla="*/ 432045 w 598650"/>
                <a:gd name="connsiteY110" fmla="*/ 124854 h 580488"/>
                <a:gd name="connsiteX111" fmla="*/ 394715 w 598650"/>
                <a:gd name="connsiteY111" fmla="*/ 193680 h 580488"/>
                <a:gd name="connsiteX112" fmla="*/ 409073 w 598650"/>
                <a:gd name="connsiteY112" fmla="*/ 189379 h 580488"/>
                <a:gd name="connsiteX113" fmla="*/ 424866 w 598650"/>
                <a:gd name="connsiteY113" fmla="*/ 202284 h 580488"/>
                <a:gd name="connsiteX114" fmla="*/ 447839 w 598650"/>
                <a:gd name="connsiteY114" fmla="*/ 218056 h 580488"/>
                <a:gd name="connsiteX115" fmla="*/ 450710 w 598650"/>
                <a:gd name="connsiteY115" fmla="*/ 216622 h 580488"/>
                <a:gd name="connsiteX116" fmla="*/ 465068 w 598650"/>
                <a:gd name="connsiteY116" fmla="*/ 230961 h 580488"/>
                <a:gd name="connsiteX117" fmla="*/ 452146 w 598650"/>
                <a:gd name="connsiteY117" fmla="*/ 245300 h 580488"/>
                <a:gd name="connsiteX118" fmla="*/ 330106 w 598650"/>
                <a:gd name="connsiteY118" fmla="*/ 245300 h 580488"/>
                <a:gd name="connsiteX119" fmla="*/ 317184 w 598650"/>
                <a:gd name="connsiteY119" fmla="*/ 230961 h 580488"/>
                <a:gd name="connsiteX120" fmla="*/ 334413 w 598650"/>
                <a:gd name="connsiteY120" fmla="*/ 218056 h 580488"/>
                <a:gd name="connsiteX121" fmla="*/ 363128 w 598650"/>
                <a:gd name="connsiteY121" fmla="*/ 199416 h 580488"/>
                <a:gd name="connsiteX122" fmla="*/ 378922 w 598650"/>
                <a:gd name="connsiteY122" fmla="*/ 189379 h 580488"/>
                <a:gd name="connsiteX123" fmla="*/ 386101 w 598650"/>
                <a:gd name="connsiteY123" fmla="*/ 190813 h 580488"/>
                <a:gd name="connsiteX124" fmla="*/ 364564 w 598650"/>
                <a:gd name="connsiteY124" fmla="*/ 120553 h 580488"/>
                <a:gd name="connsiteX125" fmla="*/ 327234 w 598650"/>
                <a:gd name="connsiteY125" fmla="*/ 107648 h 580488"/>
                <a:gd name="connsiteX126" fmla="*/ 295647 w 598650"/>
                <a:gd name="connsiteY126" fmla="*/ 53161 h 580488"/>
                <a:gd name="connsiteX127" fmla="*/ 56095 w 598650"/>
                <a:gd name="connsiteY127" fmla="*/ 0 h 580488"/>
                <a:gd name="connsiteX128" fmla="*/ 598650 w 598650"/>
                <a:gd name="connsiteY128" fmla="*/ 0 h 580488"/>
                <a:gd name="connsiteX129" fmla="*/ 598650 w 598650"/>
                <a:gd name="connsiteY129" fmla="*/ 364156 h 580488"/>
                <a:gd name="connsiteX130" fmla="*/ 180969 w 598650"/>
                <a:gd name="connsiteY130" fmla="*/ 364156 h 580488"/>
                <a:gd name="connsiteX131" fmla="*/ 182404 w 598650"/>
                <a:gd name="connsiteY131" fmla="*/ 339784 h 580488"/>
                <a:gd name="connsiteX132" fmla="*/ 574250 w 598650"/>
                <a:gd name="connsiteY132" fmla="*/ 339784 h 580488"/>
                <a:gd name="connsiteX133" fmla="*/ 574250 w 598650"/>
                <a:gd name="connsiteY133" fmla="*/ 24372 h 580488"/>
                <a:gd name="connsiteX134" fmla="*/ 80495 w 598650"/>
                <a:gd name="connsiteY134" fmla="*/ 24372 h 580488"/>
                <a:gd name="connsiteX135" fmla="*/ 80495 w 598650"/>
                <a:gd name="connsiteY135" fmla="*/ 48745 h 580488"/>
                <a:gd name="connsiteX136" fmla="*/ 56095 w 598650"/>
                <a:gd name="connsiteY136"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98650" h="580488">
                  <a:moveTo>
                    <a:pt x="238173" y="288290"/>
                  </a:moveTo>
                  <a:lnTo>
                    <a:pt x="335879" y="288290"/>
                  </a:lnTo>
                  <a:lnTo>
                    <a:pt x="335879" y="294037"/>
                  </a:lnTo>
                  <a:lnTo>
                    <a:pt x="238173" y="294037"/>
                  </a:lnTo>
                  <a:close/>
                  <a:moveTo>
                    <a:pt x="453585" y="282542"/>
                  </a:moveTo>
                  <a:lnTo>
                    <a:pt x="549682" y="282542"/>
                  </a:lnTo>
                  <a:lnTo>
                    <a:pt x="549682" y="318406"/>
                  </a:lnTo>
                  <a:lnTo>
                    <a:pt x="453585" y="318406"/>
                  </a:lnTo>
                  <a:close/>
                  <a:moveTo>
                    <a:pt x="430596" y="169204"/>
                  </a:moveTo>
                  <a:lnTo>
                    <a:pt x="528302" y="169204"/>
                  </a:lnTo>
                  <a:lnTo>
                    <a:pt x="528302" y="174951"/>
                  </a:lnTo>
                  <a:lnTo>
                    <a:pt x="430596" y="174951"/>
                  </a:lnTo>
                  <a:close/>
                  <a:moveTo>
                    <a:pt x="278425" y="159088"/>
                  </a:moveTo>
                  <a:lnTo>
                    <a:pt x="295647" y="192054"/>
                  </a:lnTo>
                  <a:lnTo>
                    <a:pt x="169351" y="256554"/>
                  </a:lnTo>
                  <a:lnTo>
                    <a:pt x="162175" y="388422"/>
                  </a:lnTo>
                  <a:lnTo>
                    <a:pt x="157870" y="388422"/>
                  </a:lnTo>
                  <a:lnTo>
                    <a:pt x="157870" y="405622"/>
                  </a:lnTo>
                  <a:lnTo>
                    <a:pt x="157870" y="417088"/>
                  </a:lnTo>
                  <a:lnTo>
                    <a:pt x="157870" y="547522"/>
                  </a:lnTo>
                  <a:lnTo>
                    <a:pt x="162175" y="547522"/>
                  </a:lnTo>
                  <a:lnTo>
                    <a:pt x="192314" y="553255"/>
                  </a:lnTo>
                  <a:lnTo>
                    <a:pt x="192314" y="580488"/>
                  </a:lnTo>
                  <a:lnTo>
                    <a:pt x="166481" y="580488"/>
                  </a:lnTo>
                  <a:lnTo>
                    <a:pt x="137777" y="576188"/>
                  </a:lnTo>
                  <a:lnTo>
                    <a:pt x="137777" y="580488"/>
                  </a:lnTo>
                  <a:lnTo>
                    <a:pt x="104768" y="580488"/>
                  </a:lnTo>
                  <a:lnTo>
                    <a:pt x="104768" y="550388"/>
                  </a:lnTo>
                  <a:lnTo>
                    <a:pt x="104768" y="547522"/>
                  </a:lnTo>
                  <a:lnTo>
                    <a:pt x="104768" y="417088"/>
                  </a:lnTo>
                  <a:lnTo>
                    <a:pt x="86111" y="417088"/>
                  </a:lnTo>
                  <a:lnTo>
                    <a:pt x="86111" y="547522"/>
                  </a:lnTo>
                  <a:lnTo>
                    <a:pt x="86111" y="550388"/>
                  </a:lnTo>
                  <a:lnTo>
                    <a:pt x="86111" y="580488"/>
                  </a:lnTo>
                  <a:lnTo>
                    <a:pt x="54537" y="580488"/>
                  </a:lnTo>
                  <a:lnTo>
                    <a:pt x="54537" y="576188"/>
                  </a:lnTo>
                  <a:lnTo>
                    <a:pt x="24398" y="580488"/>
                  </a:lnTo>
                  <a:lnTo>
                    <a:pt x="0" y="580488"/>
                  </a:lnTo>
                  <a:lnTo>
                    <a:pt x="0" y="553255"/>
                  </a:lnTo>
                  <a:lnTo>
                    <a:pt x="28703" y="547522"/>
                  </a:lnTo>
                  <a:lnTo>
                    <a:pt x="34444" y="547522"/>
                  </a:lnTo>
                  <a:lnTo>
                    <a:pt x="34444" y="417088"/>
                  </a:lnTo>
                  <a:lnTo>
                    <a:pt x="34444" y="405622"/>
                  </a:lnTo>
                  <a:lnTo>
                    <a:pt x="34444" y="388422"/>
                  </a:lnTo>
                  <a:lnTo>
                    <a:pt x="30139" y="388422"/>
                  </a:lnTo>
                  <a:lnTo>
                    <a:pt x="28703" y="361188"/>
                  </a:lnTo>
                  <a:lnTo>
                    <a:pt x="4305" y="361188"/>
                  </a:lnTo>
                  <a:lnTo>
                    <a:pt x="7176" y="230754"/>
                  </a:lnTo>
                  <a:lnTo>
                    <a:pt x="67453" y="219288"/>
                  </a:lnTo>
                  <a:lnTo>
                    <a:pt x="94722" y="250821"/>
                  </a:lnTo>
                  <a:lnTo>
                    <a:pt x="121990" y="219288"/>
                  </a:lnTo>
                  <a:lnTo>
                    <a:pt x="163610" y="219288"/>
                  </a:lnTo>
                  <a:close/>
                  <a:moveTo>
                    <a:pt x="206677" y="93338"/>
                  </a:moveTo>
                  <a:lnTo>
                    <a:pt x="304383" y="93338"/>
                  </a:lnTo>
                  <a:lnTo>
                    <a:pt x="304383" y="99085"/>
                  </a:lnTo>
                  <a:lnTo>
                    <a:pt x="206677" y="99085"/>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295647" y="53161"/>
                  </a:moveTo>
                  <a:cubicBezTo>
                    <a:pt x="307133" y="58896"/>
                    <a:pt x="338720" y="51727"/>
                    <a:pt x="360257" y="68933"/>
                  </a:cubicBezTo>
                  <a:cubicBezTo>
                    <a:pt x="380358" y="83272"/>
                    <a:pt x="380358" y="106214"/>
                    <a:pt x="376050" y="113383"/>
                  </a:cubicBezTo>
                  <a:cubicBezTo>
                    <a:pt x="374614" y="113383"/>
                    <a:pt x="374614" y="113383"/>
                    <a:pt x="374614" y="111949"/>
                  </a:cubicBezTo>
                  <a:cubicBezTo>
                    <a:pt x="373179" y="110516"/>
                    <a:pt x="371743" y="109082"/>
                    <a:pt x="370307" y="106214"/>
                  </a:cubicBezTo>
                  <a:cubicBezTo>
                    <a:pt x="367436" y="104780"/>
                    <a:pt x="366000" y="101912"/>
                    <a:pt x="364564" y="100478"/>
                  </a:cubicBezTo>
                  <a:cubicBezTo>
                    <a:pt x="363128" y="99045"/>
                    <a:pt x="361693" y="97611"/>
                    <a:pt x="360257" y="97611"/>
                  </a:cubicBezTo>
                  <a:lnTo>
                    <a:pt x="358821" y="94743"/>
                  </a:lnTo>
                  <a:cubicBezTo>
                    <a:pt x="358821" y="94743"/>
                    <a:pt x="358821" y="94743"/>
                    <a:pt x="357385" y="93309"/>
                  </a:cubicBezTo>
                  <a:lnTo>
                    <a:pt x="354514" y="90441"/>
                  </a:lnTo>
                  <a:cubicBezTo>
                    <a:pt x="353078" y="90441"/>
                    <a:pt x="351642" y="89007"/>
                    <a:pt x="350206" y="89007"/>
                  </a:cubicBezTo>
                  <a:cubicBezTo>
                    <a:pt x="348771" y="86140"/>
                    <a:pt x="345899" y="84706"/>
                    <a:pt x="344463" y="83272"/>
                  </a:cubicBezTo>
                  <a:cubicBezTo>
                    <a:pt x="340156" y="80404"/>
                    <a:pt x="335849" y="77536"/>
                    <a:pt x="331541" y="74669"/>
                  </a:cubicBezTo>
                  <a:cubicBezTo>
                    <a:pt x="324363" y="70367"/>
                    <a:pt x="318620" y="68933"/>
                    <a:pt x="318620" y="68933"/>
                  </a:cubicBezTo>
                  <a:cubicBezTo>
                    <a:pt x="318620" y="68933"/>
                    <a:pt x="320055" y="68933"/>
                    <a:pt x="321491" y="71801"/>
                  </a:cubicBezTo>
                  <a:cubicBezTo>
                    <a:pt x="322927" y="73235"/>
                    <a:pt x="325798" y="76103"/>
                    <a:pt x="328670" y="78970"/>
                  </a:cubicBezTo>
                  <a:cubicBezTo>
                    <a:pt x="330106" y="80404"/>
                    <a:pt x="332977" y="81838"/>
                    <a:pt x="334413" y="83272"/>
                  </a:cubicBezTo>
                  <a:cubicBezTo>
                    <a:pt x="335849" y="84706"/>
                    <a:pt x="338720" y="86140"/>
                    <a:pt x="340156" y="89007"/>
                  </a:cubicBezTo>
                  <a:cubicBezTo>
                    <a:pt x="341592" y="90441"/>
                    <a:pt x="344463" y="91875"/>
                    <a:pt x="345899" y="93309"/>
                  </a:cubicBezTo>
                  <a:cubicBezTo>
                    <a:pt x="348771" y="96177"/>
                    <a:pt x="350206" y="97611"/>
                    <a:pt x="353078" y="99045"/>
                  </a:cubicBezTo>
                  <a:cubicBezTo>
                    <a:pt x="354514" y="101912"/>
                    <a:pt x="355949" y="103346"/>
                    <a:pt x="358821" y="106214"/>
                  </a:cubicBezTo>
                  <a:cubicBezTo>
                    <a:pt x="360257" y="107648"/>
                    <a:pt x="361693" y="109082"/>
                    <a:pt x="364564" y="111949"/>
                  </a:cubicBezTo>
                  <a:cubicBezTo>
                    <a:pt x="366000" y="113383"/>
                    <a:pt x="368871" y="116251"/>
                    <a:pt x="370307" y="117685"/>
                  </a:cubicBezTo>
                  <a:cubicBezTo>
                    <a:pt x="386101" y="133458"/>
                    <a:pt x="390408" y="154966"/>
                    <a:pt x="391844" y="176474"/>
                  </a:cubicBezTo>
                  <a:cubicBezTo>
                    <a:pt x="397587" y="153532"/>
                    <a:pt x="407637" y="132024"/>
                    <a:pt x="429174" y="119119"/>
                  </a:cubicBezTo>
                  <a:cubicBezTo>
                    <a:pt x="430609" y="117685"/>
                    <a:pt x="432045" y="117685"/>
                    <a:pt x="434917" y="116251"/>
                  </a:cubicBezTo>
                  <a:cubicBezTo>
                    <a:pt x="437788" y="114817"/>
                    <a:pt x="442096" y="113383"/>
                    <a:pt x="444967" y="111949"/>
                  </a:cubicBezTo>
                  <a:cubicBezTo>
                    <a:pt x="447839" y="111949"/>
                    <a:pt x="449274" y="110516"/>
                    <a:pt x="452146" y="109082"/>
                  </a:cubicBezTo>
                  <a:cubicBezTo>
                    <a:pt x="455017" y="107648"/>
                    <a:pt x="457889" y="107648"/>
                    <a:pt x="460760" y="106214"/>
                  </a:cubicBezTo>
                  <a:cubicBezTo>
                    <a:pt x="463632" y="104780"/>
                    <a:pt x="465068" y="104780"/>
                    <a:pt x="467939" y="103346"/>
                  </a:cubicBezTo>
                  <a:cubicBezTo>
                    <a:pt x="470811" y="101912"/>
                    <a:pt x="473682" y="101912"/>
                    <a:pt x="475118" y="100478"/>
                  </a:cubicBezTo>
                  <a:cubicBezTo>
                    <a:pt x="477990" y="100478"/>
                    <a:pt x="479425" y="99045"/>
                    <a:pt x="482297" y="99045"/>
                  </a:cubicBezTo>
                  <a:cubicBezTo>
                    <a:pt x="486604" y="96177"/>
                    <a:pt x="489476" y="96177"/>
                    <a:pt x="492347" y="94743"/>
                  </a:cubicBezTo>
                  <a:cubicBezTo>
                    <a:pt x="493783" y="93309"/>
                    <a:pt x="495219" y="93309"/>
                    <a:pt x="495219" y="93309"/>
                  </a:cubicBezTo>
                  <a:cubicBezTo>
                    <a:pt x="495219" y="93309"/>
                    <a:pt x="489476" y="93309"/>
                    <a:pt x="480861" y="94743"/>
                  </a:cubicBezTo>
                  <a:cubicBezTo>
                    <a:pt x="476554" y="94743"/>
                    <a:pt x="472247" y="96177"/>
                    <a:pt x="466504" y="97611"/>
                  </a:cubicBezTo>
                  <a:cubicBezTo>
                    <a:pt x="463632" y="97611"/>
                    <a:pt x="460760" y="99045"/>
                    <a:pt x="457889" y="99045"/>
                  </a:cubicBezTo>
                  <a:cubicBezTo>
                    <a:pt x="456453" y="99045"/>
                    <a:pt x="455017" y="100478"/>
                    <a:pt x="453582" y="100478"/>
                  </a:cubicBezTo>
                  <a:lnTo>
                    <a:pt x="449274" y="101912"/>
                  </a:lnTo>
                  <a:cubicBezTo>
                    <a:pt x="449274" y="101912"/>
                    <a:pt x="447839" y="101912"/>
                    <a:pt x="447839" y="101912"/>
                  </a:cubicBezTo>
                  <a:lnTo>
                    <a:pt x="444967" y="103346"/>
                  </a:lnTo>
                  <a:cubicBezTo>
                    <a:pt x="444967" y="103346"/>
                    <a:pt x="443531" y="104780"/>
                    <a:pt x="442096" y="104780"/>
                  </a:cubicBezTo>
                  <a:cubicBezTo>
                    <a:pt x="439224" y="106214"/>
                    <a:pt x="436352" y="107648"/>
                    <a:pt x="433481" y="109082"/>
                  </a:cubicBezTo>
                  <a:cubicBezTo>
                    <a:pt x="432045" y="110516"/>
                    <a:pt x="429174" y="111949"/>
                    <a:pt x="427738" y="111949"/>
                  </a:cubicBezTo>
                  <a:cubicBezTo>
                    <a:pt x="426302" y="113383"/>
                    <a:pt x="426302" y="113383"/>
                    <a:pt x="426302" y="113383"/>
                  </a:cubicBezTo>
                  <a:cubicBezTo>
                    <a:pt x="424866" y="104780"/>
                    <a:pt x="433481" y="83272"/>
                    <a:pt x="457889" y="77536"/>
                  </a:cubicBezTo>
                  <a:cubicBezTo>
                    <a:pt x="483733" y="70367"/>
                    <a:pt x="509577" y="89007"/>
                    <a:pt x="523934" y="87574"/>
                  </a:cubicBezTo>
                  <a:cubicBezTo>
                    <a:pt x="503834" y="101912"/>
                    <a:pt x="500962" y="114817"/>
                    <a:pt x="472247" y="126288"/>
                  </a:cubicBezTo>
                  <a:cubicBezTo>
                    <a:pt x="453582" y="133458"/>
                    <a:pt x="440660" y="129156"/>
                    <a:pt x="433481" y="123420"/>
                  </a:cubicBezTo>
                  <a:cubicBezTo>
                    <a:pt x="433481" y="123420"/>
                    <a:pt x="433481" y="123420"/>
                    <a:pt x="432045" y="124854"/>
                  </a:cubicBezTo>
                  <a:cubicBezTo>
                    <a:pt x="409073" y="137759"/>
                    <a:pt x="400458" y="166437"/>
                    <a:pt x="394715" y="193680"/>
                  </a:cubicBezTo>
                  <a:cubicBezTo>
                    <a:pt x="397587" y="190813"/>
                    <a:pt x="401894" y="189379"/>
                    <a:pt x="409073" y="189379"/>
                  </a:cubicBezTo>
                  <a:cubicBezTo>
                    <a:pt x="420559" y="189379"/>
                    <a:pt x="423431" y="195114"/>
                    <a:pt x="424866" y="202284"/>
                  </a:cubicBezTo>
                  <a:cubicBezTo>
                    <a:pt x="446403" y="192246"/>
                    <a:pt x="447839" y="216622"/>
                    <a:pt x="447839" y="218056"/>
                  </a:cubicBezTo>
                  <a:cubicBezTo>
                    <a:pt x="449274" y="216622"/>
                    <a:pt x="449274" y="216622"/>
                    <a:pt x="450710" y="216622"/>
                  </a:cubicBezTo>
                  <a:cubicBezTo>
                    <a:pt x="459325" y="216622"/>
                    <a:pt x="465068" y="223792"/>
                    <a:pt x="465068" y="230961"/>
                  </a:cubicBezTo>
                  <a:cubicBezTo>
                    <a:pt x="465068" y="239564"/>
                    <a:pt x="452146" y="245300"/>
                    <a:pt x="452146" y="245300"/>
                  </a:cubicBezTo>
                  <a:lnTo>
                    <a:pt x="330106" y="245300"/>
                  </a:lnTo>
                  <a:cubicBezTo>
                    <a:pt x="322927" y="245300"/>
                    <a:pt x="317184" y="239564"/>
                    <a:pt x="317184" y="230961"/>
                  </a:cubicBezTo>
                  <a:cubicBezTo>
                    <a:pt x="317184" y="223792"/>
                    <a:pt x="327234" y="215188"/>
                    <a:pt x="334413" y="218056"/>
                  </a:cubicBezTo>
                  <a:cubicBezTo>
                    <a:pt x="335849" y="206585"/>
                    <a:pt x="347335" y="193680"/>
                    <a:pt x="363128" y="199416"/>
                  </a:cubicBezTo>
                  <a:cubicBezTo>
                    <a:pt x="366000" y="193680"/>
                    <a:pt x="371743" y="189379"/>
                    <a:pt x="378922" y="189379"/>
                  </a:cubicBezTo>
                  <a:cubicBezTo>
                    <a:pt x="381793" y="189379"/>
                    <a:pt x="383229" y="189379"/>
                    <a:pt x="386101" y="190813"/>
                  </a:cubicBezTo>
                  <a:cubicBezTo>
                    <a:pt x="386101" y="165003"/>
                    <a:pt x="383229" y="137759"/>
                    <a:pt x="364564" y="120553"/>
                  </a:cubicBezTo>
                  <a:cubicBezTo>
                    <a:pt x="354514" y="123420"/>
                    <a:pt x="341592" y="121987"/>
                    <a:pt x="327234" y="107648"/>
                  </a:cubicBezTo>
                  <a:cubicBezTo>
                    <a:pt x="305698" y="86140"/>
                    <a:pt x="308569" y="73235"/>
                    <a:pt x="295647" y="53161"/>
                  </a:cubicBezTo>
                  <a:close/>
                  <a:moveTo>
                    <a:pt x="56095" y="0"/>
                  </a:moveTo>
                  <a:lnTo>
                    <a:pt x="598650" y="0"/>
                  </a:lnTo>
                  <a:lnTo>
                    <a:pt x="598650" y="364156"/>
                  </a:lnTo>
                  <a:lnTo>
                    <a:pt x="180969" y="364156"/>
                  </a:lnTo>
                  <a:lnTo>
                    <a:pt x="182404" y="339784"/>
                  </a:lnTo>
                  <a:lnTo>
                    <a:pt x="574250" y="339784"/>
                  </a:lnTo>
                  <a:lnTo>
                    <a:pt x="574250" y="24372"/>
                  </a:lnTo>
                  <a:lnTo>
                    <a:pt x="80495" y="24372"/>
                  </a:lnTo>
                  <a:lnTo>
                    <a:pt x="80495" y="48745"/>
                  </a:lnTo>
                  <a:lnTo>
                    <a:pt x="56095" y="57347"/>
                  </a:lnTo>
                  <a:close/>
                </a:path>
              </a:pathLst>
            </a:custGeom>
            <a:solidFill>
              <a:schemeClr val="accent3"/>
            </a:solidFill>
            <a:ln>
              <a:noFill/>
            </a:ln>
          </p:spPr>
          <p:txBody>
            <a:bodyPr/>
            <a:lstStyle/>
            <a:p>
              <a:endParaRPr lang="zh-CN" altLang="en-US">
                <a:cs typeface="+mn-ea"/>
                <a:sym typeface="+mn-lt"/>
              </a:endParaRPr>
            </a:p>
          </p:txBody>
        </p:sp>
      </p:grpSp>
      <p:sp>
        <p:nvSpPr>
          <p:cNvPr id="23" name="TextBox 22"/>
          <p:cNvSpPr txBox="1"/>
          <p:nvPr/>
        </p:nvSpPr>
        <p:spPr>
          <a:xfrm>
            <a:off x="838200" y="1443000"/>
            <a:ext cx="10466070" cy="3476625"/>
          </a:xfrm>
          <a:prstGeom prst="rect">
            <a:avLst/>
          </a:prstGeom>
          <a:noFill/>
        </p:spPr>
        <p:txBody>
          <a:bodyPr wrap="square" rtlCol="0">
            <a:spAutoFit/>
          </a:bodyPr>
          <a:lstStyle/>
          <a:p>
            <a:pPr fontAlgn="auto">
              <a:lnSpc>
                <a:spcPct val="100000"/>
              </a:lnSpc>
            </a:pPr>
            <a:r>
              <a:rPr lang="en-US" sz="2200" dirty="0">
                <a:latin typeface="宋体" panose="02010600030101010101" pitchFamily="2" charset="-122"/>
                <a:ea typeface="宋体" panose="02010600030101010101" pitchFamily="2" charset="-122"/>
                <a:cs typeface="宋体" panose="02010600030101010101" pitchFamily="2" charset="-122"/>
              </a:rPr>
              <a:t>3</a:t>
            </a:r>
            <a:r>
              <a:rPr sz="2200" dirty="0">
                <a:latin typeface="宋体" panose="02010600030101010101" pitchFamily="2" charset="-122"/>
                <a:ea typeface="宋体" panose="02010600030101010101" pitchFamily="2" charset="-122"/>
                <a:cs typeface="宋体" panose="02010600030101010101" pitchFamily="2" charset="-122"/>
              </a:rPr>
              <a:t>.[</a:t>
            </a:r>
            <a:r>
              <a:rPr sz="2200" dirty="0">
                <a:latin typeface="仿宋" panose="02010609060101010101" pitchFamily="49" charset="-122"/>
                <a:ea typeface="仿宋" panose="02010609060101010101" pitchFamily="49" charset="-122"/>
                <a:cs typeface="仿宋" panose="02010609060101010101" pitchFamily="49" charset="-122"/>
              </a:rPr>
              <a:t>2018河南B卷,8](多选</a:t>
            </a:r>
            <a:r>
              <a:rPr sz="2200" dirty="0">
                <a:latin typeface="宋体" panose="02010600030101010101" pitchFamily="2" charset="-122"/>
                <a:ea typeface="宋体" panose="02010600030101010101" pitchFamily="2" charset="-122"/>
                <a:cs typeface="宋体" panose="02010600030101010101" pitchFamily="2" charset="-122"/>
              </a:rPr>
              <a:t>)</a:t>
            </a:r>
            <a:r>
              <a:rPr sz="2200" dirty="0">
                <a:latin typeface="楷体" panose="02010609060101010101" pitchFamily="49" charset="-122"/>
                <a:ea typeface="楷体" panose="02010609060101010101" pitchFamily="49" charset="-122"/>
                <a:cs typeface="楷体" panose="02010609060101010101" pitchFamily="49" charset="-122"/>
              </a:rPr>
              <a:t>2018年5月2日,习近平总书记在北京大学师生座谈会上指出,我们面临的新时代,既是近代以来中华民族发展的最好时代,也是实现中华民族伟大复兴的最关键时代。新时代青年要乘新时代春风,在祖国的万里长空放飞青春梦想,以社会主义建设者和接班人的使命担当,为全面建成小康社会、全面建设社会主义现代化强国而努力奋斗,让中华民族伟大复兴在我们的奋斗中梦想成真!新时代中学生应该(      )</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A.坚定不移跟党走,历史使命记心头</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B.志存高远有担当,奋斗精神永不忘</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C.珍惜青春好时光,练就本领圆梦想</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D.不信幸福从天降,脚踏实地谱华章</a:t>
            </a:r>
          </a:p>
        </p:txBody>
      </p:sp>
      <p:sp>
        <p:nvSpPr>
          <p:cNvPr id="25" name="TextBox 24"/>
          <p:cNvSpPr txBox="1"/>
          <p:nvPr/>
        </p:nvSpPr>
        <p:spPr>
          <a:xfrm flipH="1">
            <a:off x="1575010" y="3137673"/>
            <a:ext cx="1134534" cy="368300"/>
          </a:xfrm>
          <a:prstGeom prst="rect">
            <a:avLst/>
          </a:prstGeom>
          <a:noFill/>
        </p:spPr>
        <p:txBody>
          <a:bodyPr wrap="square" rtlCol="0">
            <a:spAutoFit/>
          </a:bodyPr>
          <a:lstStyle/>
          <a:p>
            <a:r>
              <a:rPr lang="en-US" altLang="zh-CN" dirty="0">
                <a:solidFill>
                  <a:schemeClr val="accent1"/>
                </a:solidFill>
                <a:latin typeface="Times New Roman" panose="02020603050405020304" pitchFamily="18" charset="0"/>
                <a:cs typeface="Times New Roman" panose="02020603050405020304" pitchFamily="18" charset="0"/>
              </a:rPr>
              <a:t> ABCD</a:t>
            </a:r>
            <a:endParaRPr lang="zh-CN" altLang="en-US" dirty="0">
              <a:solidFill>
                <a:schemeClr val="accent1"/>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1022985" y="4633595"/>
            <a:ext cx="10096500" cy="1783715"/>
          </a:xfrm>
          <a:prstGeom prst="rect">
            <a:avLst/>
          </a:prstGeom>
          <a:noFill/>
        </p:spPr>
        <p:txBody>
          <a:bodyPr wrap="square" rtlCol="0">
            <a:spAutoFit/>
          </a:bodyPr>
          <a:lstStyle/>
          <a:p>
            <a:pPr fontAlgn="auto">
              <a:lnSpc>
                <a:spcPct val="100000"/>
              </a:lnSpc>
            </a:pPr>
            <a:endPar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endParaRPr>
          </a:p>
          <a:p>
            <a:pPr fontAlgn="auto">
              <a:lnSpc>
                <a:spcPct val="100000"/>
              </a:lnSpc>
            </a:pPr>
            <a:r>
              <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a:t>
            </a:r>
            <a:endParaRPr lang="zh-CN" altLang="en-US"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endParaRPr>
          </a:p>
          <a:p>
            <a:pPr fontAlgn="auto">
              <a:lnSpc>
                <a:spcPct val="100000"/>
              </a:lnSpc>
            </a:pPr>
            <a:r>
              <a:rPr sz="2200" dirty="0">
                <a:solidFill>
                  <a:schemeClr val="accent1"/>
                </a:solidFill>
                <a:latin typeface="Times New Roman" panose="02020603050405020304" pitchFamily="18" charset="0"/>
                <a:ea typeface="楷体" panose="02010609060101010101" pitchFamily="49" charset="-122"/>
                <a:cs typeface="Times New Roman" panose="02020603050405020304" pitchFamily="18" charset="0"/>
              </a:rPr>
              <a:t>       积极响应习总书记的号召,我们新时代的中学生应该珍惜时光努力学习,树立远大志向并脚踏实地努力实现志向,发扬艰苦奋斗精神,A、B、C、D均说法正确且符合题意。</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strips(downRight)">
                                      <p:cBhvr>
                                        <p:cTn id="11" dur="500"/>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2000" fill="hold">
                                          <p:stCondLst>
                                            <p:cond delay="0"/>
                                          </p:stCondLst>
                                        </p:cTn>
                                        <p:tgtEl>
                                          <p:spTgt spid="25">
                                            <p:txEl>
                                              <p:pRg st="0" end="0"/>
                                            </p:txEl>
                                          </p:spTgt>
                                        </p:tgtEl>
                                        <p:attrNameLst>
                                          <p:attrName>style.visibility</p:attrName>
                                        </p:attrNameLst>
                                      </p:cBhvr>
                                      <p:to>
                                        <p:strVal val="visible"/>
                                      </p:to>
                                    </p:set>
                                    <p:animEffect transition="in" filter="wipe(left)">
                                      <p:cBhvr>
                                        <p:cTn id="16" dur="20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9"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圆角矩形 50"/>
          <p:cNvSpPr/>
          <p:nvPr/>
        </p:nvSpPr>
        <p:spPr>
          <a:xfrm>
            <a:off x="635000" y="1335481"/>
            <a:ext cx="10885488" cy="5358830"/>
          </a:xfrm>
          <a:prstGeom prst="roundRect">
            <a:avLst>
              <a:gd name="adj" fmla="val 267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0" name="直接连接符 69"/>
          <p:cNvCxnSpPr/>
          <p:nvPr/>
        </p:nvCxnSpPr>
        <p:spPr>
          <a:xfrm>
            <a:off x="0" y="736600"/>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689101" y="-1"/>
            <a:ext cx="10502899" cy="7420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4" name="矩形 33"/>
          <p:cNvSpPr/>
          <p:nvPr/>
        </p:nvSpPr>
        <p:spPr>
          <a:xfrm>
            <a:off x="1708507" y="18141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grpSp>
        <p:nvGrpSpPr>
          <p:cNvPr id="3" name="组合 1"/>
          <p:cNvGrpSpPr/>
          <p:nvPr/>
        </p:nvGrpSpPr>
        <p:grpSpPr>
          <a:xfrm>
            <a:off x="100614" y="165300"/>
            <a:ext cx="1572859" cy="535531"/>
            <a:chOff x="100614" y="165300"/>
            <a:chExt cx="1572859" cy="535531"/>
          </a:xfrm>
        </p:grpSpPr>
        <p:sp>
          <p:nvSpPr>
            <p:cNvPr id="38" name="文本框 37"/>
            <p:cNvSpPr txBox="1"/>
            <p:nvPr/>
          </p:nvSpPr>
          <p:spPr>
            <a:xfrm>
              <a:off x="507812" y="165300"/>
              <a:ext cx="1165661" cy="535531"/>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pPr>
                <a:lnSpc>
                  <a:spcPct val="120000"/>
                </a:lnSpc>
              </a:pPr>
              <a:r>
                <a:rPr lang="zh-CN" altLang="en-US" dirty="0">
                  <a:solidFill>
                    <a:schemeClr val="accent3"/>
                  </a:solidFill>
                  <a:sym typeface="+mn-lt"/>
                </a:rPr>
                <a:t>真题帮</a:t>
              </a:r>
            </a:p>
          </p:txBody>
        </p:sp>
        <p:sp>
          <p:nvSpPr>
            <p:cNvPr id="59" name="teacher-on-biology-class_43821"/>
            <p:cNvSpPr>
              <a:spLocks noChangeAspect="1"/>
            </p:cNvSpPr>
            <p:nvPr/>
          </p:nvSpPr>
          <p:spPr bwMode="auto">
            <a:xfrm>
              <a:off x="100614" y="204515"/>
              <a:ext cx="465232" cy="451118"/>
            </a:xfrm>
            <a:custGeom>
              <a:avLst/>
              <a:gdLst>
                <a:gd name="connsiteX0" fmla="*/ 238173 w 598650"/>
                <a:gd name="connsiteY0" fmla="*/ 288290 h 580488"/>
                <a:gd name="connsiteX1" fmla="*/ 335879 w 598650"/>
                <a:gd name="connsiteY1" fmla="*/ 288290 h 580488"/>
                <a:gd name="connsiteX2" fmla="*/ 335879 w 598650"/>
                <a:gd name="connsiteY2" fmla="*/ 294037 h 580488"/>
                <a:gd name="connsiteX3" fmla="*/ 238173 w 598650"/>
                <a:gd name="connsiteY3" fmla="*/ 294037 h 580488"/>
                <a:gd name="connsiteX4" fmla="*/ 453585 w 598650"/>
                <a:gd name="connsiteY4" fmla="*/ 282542 h 580488"/>
                <a:gd name="connsiteX5" fmla="*/ 549682 w 598650"/>
                <a:gd name="connsiteY5" fmla="*/ 282542 h 580488"/>
                <a:gd name="connsiteX6" fmla="*/ 549682 w 598650"/>
                <a:gd name="connsiteY6" fmla="*/ 318406 h 580488"/>
                <a:gd name="connsiteX7" fmla="*/ 453585 w 598650"/>
                <a:gd name="connsiteY7" fmla="*/ 318406 h 580488"/>
                <a:gd name="connsiteX8" fmla="*/ 430596 w 598650"/>
                <a:gd name="connsiteY8" fmla="*/ 169204 h 580488"/>
                <a:gd name="connsiteX9" fmla="*/ 528302 w 598650"/>
                <a:gd name="connsiteY9" fmla="*/ 169204 h 580488"/>
                <a:gd name="connsiteX10" fmla="*/ 528302 w 598650"/>
                <a:gd name="connsiteY10" fmla="*/ 174951 h 580488"/>
                <a:gd name="connsiteX11" fmla="*/ 430596 w 598650"/>
                <a:gd name="connsiteY11" fmla="*/ 174951 h 580488"/>
                <a:gd name="connsiteX12" fmla="*/ 278425 w 598650"/>
                <a:gd name="connsiteY12" fmla="*/ 159088 h 580488"/>
                <a:gd name="connsiteX13" fmla="*/ 295647 w 598650"/>
                <a:gd name="connsiteY13" fmla="*/ 192054 h 580488"/>
                <a:gd name="connsiteX14" fmla="*/ 169351 w 598650"/>
                <a:gd name="connsiteY14" fmla="*/ 256554 h 580488"/>
                <a:gd name="connsiteX15" fmla="*/ 162175 w 598650"/>
                <a:gd name="connsiteY15" fmla="*/ 388422 h 580488"/>
                <a:gd name="connsiteX16" fmla="*/ 157870 w 598650"/>
                <a:gd name="connsiteY16" fmla="*/ 388422 h 580488"/>
                <a:gd name="connsiteX17" fmla="*/ 157870 w 598650"/>
                <a:gd name="connsiteY17" fmla="*/ 405622 h 580488"/>
                <a:gd name="connsiteX18" fmla="*/ 157870 w 598650"/>
                <a:gd name="connsiteY18" fmla="*/ 417088 h 580488"/>
                <a:gd name="connsiteX19" fmla="*/ 157870 w 598650"/>
                <a:gd name="connsiteY19" fmla="*/ 547522 h 580488"/>
                <a:gd name="connsiteX20" fmla="*/ 162175 w 598650"/>
                <a:gd name="connsiteY20" fmla="*/ 547522 h 580488"/>
                <a:gd name="connsiteX21" fmla="*/ 192314 w 598650"/>
                <a:gd name="connsiteY21" fmla="*/ 553255 h 580488"/>
                <a:gd name="connsiteX22" fmla="*/ 192314 w 598650"/>
                <a:gd name="connsiteY22" fmla="*/ 580488 h 580488"/>
                <a:gd name="connsiteX23" fmla="*/ 166481 w 598650"/>
                <a:gd name="connsiteY23" fmla="*/ 580488 h 580488"/>
                <a:gd name="connsiteX24" fmla="*/ 137777 w 598650"/>
                <a:gd name="connsiteY24" fmla="*/ 576188 h 580488"/>
                <a:gd name="connsiteX25" fmla="*/ 137777 w 598650"/>
                <a:gd name="connsiteY25" fmla="*/ 580488 h 580488"/>
                <a:gd name="connsiteX26" fmla="*/ 104768 w 598650"/>
                <a:gd name="connsiteY26" fmla="*/ 580488 h 580488"/>
                <a:gd name="connsiteX27" fmla="*/ 104768 w 598650"/>
                <a:gd name="connsiteY27" fmla="*/ 550388 h 580488"/>
                <a:gd name="connsiteX28" fmla="*/ 104768 w 598650"/>
                <a:gd name="connsiteY28" fmla="*/ 547522 h 580488"/>
                <a:gd name="connsiteX29" fmla="*/ 104768 w 598650"/>
                <a:gd name="connsiteY29" fmla="*/ 417088 h 580488"/>
                <a:gd name="connsiteX30" fmla="*/ 86111 w 598650"/>
                <a:gd name="connsiteY30" fmla="*/ 417088 h 580488"/>
                <a:gd name="connsiteX31" fmla="*/ 86111 w 598650"/>
                <a:gd name="connsiteY31" fmla="*/ 547522 h 580488"/>
                <a:gd name="connsiteX32" fmla="*/ 86111 w 598650"/>
                <a:gd name="connsiteY32" fmla="*/ 550388 h 580488"/>
                <a:gd name="connsiteX33" fmla="*/ 86111 w 598650"/>
                <a:gd name="connsiteY33" fmla="*/ 580488 h 580488"/>
                <a:gd name="connsiteX34" fmla="*/ 54537 w 598650"/>
                <a:gd name="connsiteY34" fmla="*/ 580488 h 580488"/>
                <a:gd name="connsiteX35" fmla="*/ 54537 w 598650"/>
                <a:gd name="connsiteY35" fmla="*/ 576188 h 580488"/>
                <a:gd name="connsiteX36" fmla="*/ 24398 w 598650"/>
                <a:gd name="connsiteY36" fmla="*/ 580488 h 580488"/>
                <a:gd name="connsiteX37" fmla="*/ 0 w 598650"/>
                <a:gd name="connsiteY37" fmla="*/ 580488 h 580488"/>
                <a:gd name="connsiteX38" fmla="*/ 0 w 598650"/>
                <a:gd name="connsiteY38" fmla="*/ 553255 h 580488"/>
                <a:gd name="connsiteX39" fmla="*/ 28703 w 598650"/>
                <a:gd name="connsiteY39" fmla="*/ 547522 h 580488"/>
                <a:gd name="connsiteX40" fmla="*/ 34444 w 598650"/>
                <a:gd name="connsiteY40" fmla="*/ 547522 h 580488"/>
                <a:gd name="connsiteX41" fmla="*/ 34444 w 598650"/>
                <a:gd name="connsiteY41" fmla="*/ 417088 h 580488"/>
                <a:gd name="connsiteX42" fmla="*/ 34444 w 598650"/>
                <a:gd name="connsiteY42" fmla="*/ 405622 h 580488"/>
                <a:gd name="connsiteX43" fmla="*/ 34444 w 598650"/>
                <a:gd name="connsiteY43" fmla="*/ 388422 h 580488"/>
                <a:gd name="connsiteX44" fmla="*/ 30139 w 598650"/>
                <a:gd name="connsiteY44" fmla="*/ 388422 h 580488"/>
                <a:gd name="connsiteX45" fmla="*/ 28703 w 598650"/>
                <a:gd name="connsiteY45" fmla="*/ 361188 h 580488"/>
                <a:gd name="connsiteX46" fmla="*/ 4305 w 598650"/>
                <a:gd name="connsiteY46" fmla="*/ 361188 h 580488"/>
                <a:gd name="connsiteX47" fmla="*/ 7176 w 598650"/>
                <a:gd name="connsiteY47" fmla="*/ 230754 h 580488"/>
                <a:gd name="connsiteX48" fmla="*/ 67453 w 598650"/>
                <a:gd name="connsiteY48" fmla="*/ 219288 h 580488"/>
                <a:gd name="connsiteX49" fmla="*/ 94722 w 598650"/>
                <a:gd name="connsiteY49" fmla="*/ 250821 h 580488"/>
                <a:gd name="connsiteX50" fmla="*/ 121990 w 598650"/>
                <a:gd name="connsiteY50" fmla="*/ 219288 h 580488"/>
                <a:gd name="connsiteX51" fmla="*/ 163610 w 598650"/>
                <a:gd name="connsiteY51" fmla="*/ 219288 h 580488"/>
                <a:gd name="connsiteX52" fmla="*/ 206677 w 598650"/>
                <a:gd name="connsiteY52" fmla="*/ 93338 h 580488"/>
                <a:gd name="connsiteX53" fmla="*/ 304383 w 598650"/>
                <a:gd name="connsiteY53" fmla="*/ 93338 h 580488"/>
                <a:gd name="connsiteX54" fmla="*/ 304383 w 598650"/>
                <a:gd name="connsiteY54" fmla="*/ 99085 h 580488"/>
                <a:gd name="connsiteX55" fmla="*/ 206677 w 598650"/>
                <a:gd name="connsiteY55" fmla="*/ 99085 h 580488"/>
                <a:gd name="connsiteX56" fmla="*/ 94832 w 598650"/>
                <a:gd name="connsiteY56" fmla="*/ 61612 h 580488"/>
                <a:gd name="connsiteX57" fmla="*/ 168054 w 598650"/>
                <a:gd name="connsiteY57" fmla="*/ 134719 h 580488"/>
                <a:gd name="connsiteX58" fmla="*/ 94832 w 598650"/>
                <a:gd name="connsiteY58" fmla="*/ 207826 h 580488"/>
                <a:gd name="connsiteX59" fmla="*/ 21610 w 598650"/>
                <a:gd name="connsiteY59" fmla="*/ 134719 h 580488"/>
                <a:gd name="connsiteX60" fmla="*/ 94832 w 598650"/>
                <a:gd name="connsiteY60" fmla="*/ 61612 h 580488"/>
                <a:gd name="connsiteX61" fmla="*/ 295647 w 598650"/>
                <a:gd name="connsiteY61" fmla="*/ 53161 h 580488"/>
                <a:gd name="connsiteX62" fmla="*/ 360257 w 598650"/>
                <a:gd name="connsiteY62" fmla="*/ 68933 h 580488"/>
                <a:gd name="connsiteX63" fmla="*/ 376050 w 598650"/>
                <a:gd name="connsiteY63" fmla="*/ 113383 h 580488"/>
                <a:gd name="connsiteX64" fmla="*/ 374614 w 598650"/>
                <a:gd name="connsiteY64" fmla="*/ 111949 h 580488"/>
                <a:gd name="connsiteX65" fmla="*/ 370307 w 598650"/>
                <a:gd name="connsiteY65" fmla="*/ 106214 h 580488"/>
                <a:gd name="connsiteX66" fmla="*/ 364564 w 598650"/>
                <a:gd name="connsiteY66" fmla="*/ 100478 h 580488"/>
                <a:gd name="connsiteX67" fmla="*/ 360257 w 598650"/>
                <a:gd name="connsiteY67" fmla="*/ 97611 h 580488"/>
                <a:gd name="connsiteX68" fmla="*/ 358821 w 598650"/>
                <a:gd name="connsiteY68" fmla="*/ 94743 h 580488"/>
                <a:gd name="connsiteX69" fmla="*/ 357385 w 598650"/>
                <a:gd name="connsiteY69" fmla="*/ 93309 h 580488"/>
                <a:gd name="connsiteX70" fmla="*/ 354514 w 598650"/>
                <a:gd name="connsiteY70" fmla="*/ 90441 h 580488"/>
                <a:gd name="connsiteX71" fmla="*/ 350206 w 598650"/>
                <a:gd name="connsiteY71" fmla="*/ 89007 h 580488"/>
                <a:gd name="connsiteX72" fmla="*/ 344463 w 598650"/>
                <a:gd name="connsiteY72" fmla="*/ 83272 h 580488"/>
                <a:gd name="connsiteX73" fmla="*/ 331541 w 598650"/>
                <a:gd name="connsiteY73" fmla="*/ 74669 h 580488"/>
                <a:gd name="connsiteX74" fmla="*/ 318620 w 598650"/>
                <a:gd name="connsiteY74" fmla="*/ 68933 h 580488"/>
                <a:gd name="connsiteX75" fmla="*/ 321491 w 598650"/>
                <a:gd name="connsiteY75" fmla="*/ 71801 h 580488"/>
                <a:gd name="connsiteX76" fmla="*/ 328670 w 598650"/>
                <a:gd name="connsiteY76" fmla="*/ 78970 h 580488"/>
                <a:gd name="connsiteX77" fmla="*/ 334413 w 598650"/>
                <a:gd name="connsiteY77" fmla="*/ 83272 h 580488"/>
                <a:gd name="connsiteX78" fmla="*/ 340156 w 598650"/>
                <a:gd name="connsiteY78" fmla="*/ 89007 h 580488"/>
                <a:gd name="connsiteX79" fmla="*/ 345899 w 598650"/>
                <a:gd name="connsiteY79" fmla="*/ 93309 h 580488"/>
                <a:gd name="connsiteX80" fmla="*/ 353078 w 598650"/>
                <a:gd name="connsiteY80" fmla="*/ 99045 h 580488"/>
                <a:gd name="connsiteX81" fmla="*/ 358821 w 598650"/>
                <a:gd name="connsiteY81" fmla="*/ 106214 h 580488"/>
                <a:gd name="connsiteX82" fmla="*/ 364564 w 598650"/>
                <a:gd name="connsiteY82" fmla="*/ 111949 h 580488"/>
                <a:gd name="connsiteX83" fmla="*/ 370307 w 598650"/>
                <a:gd name="connsiteY83" fmla="*/ 117685 h 580488"/>
                <a:gd name="connsiteX84" fmla="*/ 391844 w 598650"/>
                <a:gd name="connsiteY84" fmla="*/ 176474 h 580488"/>
                <a:gd name="connsiteX85" fmla="*/ 429174 w 598650"/>
                <a:gd name="connsiteY85" fmla="*/ 119119 h 580488"/>
                <a:gd name="connsiteX86" fmla="*/ 434917 w 598650"/>
                <a:gd name="connsiteY86" fmla="*/ 116251 h 580488"/>
                <a:gd name="connsiteX87" fmla="*/ 444967 w 598650"/>
                <a:gd name="connsiteY87" fmla="*/ 111949 h 580488"/>
                <a:gd name="connsiteX88" fmla="*/ 452146 w 598650"/>
                <a:gd name="connsiteY88" fmla="*/ 109082 h 580488"/>
                <a:gd name="connsiteX89" fmla="*/ 460760 w 598650"/>
                <a:gd name="connsiteY89" fmla="*/ 106214 h 580488"/>
                <a:gd name="connsiteX90" fmla="*/ 467939 w 598650"/>
                <a:gd name="connsiteY90" fmla="*/ 103346 h 580488"/>
                <a:gd name="connsiteX91" fmla="*/ 475118 w 598650"/>
                <a:gd name="connsiteY91" fmla="*/ 100478 h 580488"/>
                <a:gd name="connsiteX92" fmla="*/ 482297 w 598650"/>
                <a:gd name="connsiteY92" fmla="*/ 99045 h 580488"/>
                <a:gd name="connsiteX93" fmla="*/ 492347 w 598650"/>
                <a:gd name="connsiteY93" fmla="*/ 94743 h 580488"/>
                <a:gd name="connsiteX94" fmla="*/ 495219 w 598650"/>
                <a:gd name="connsiteY94" fmla="*/ 93309 h 580488"/>
                <a:gd name="connsiteX95" fmla="*/ 480861 w 598650"/>
                <a:gd name="connsiteY95" fmla="*/ 94743 h 580488"/>
                <a:gd name="connsiteX96" fmla="*/ 466504 w 598650"/>
                <a:gd name="connsiteY96" fmla="*/ 97611 h 580488"/>
                <a:gd name="connsiteX97" fmla="*/ 457889 w 598650"/>
                <a:gd name="connsiteY97" fmla="*/ 99045 h 580488"/>
                <a:gd name="connsiteX98" fmla="*/ 453582 w 598650"/>
                <a:gd name="connsiteY98" fmla="*/ 100478 h 580488"/>
                <a:gd name="connsiteX99" fmla="*/ 449274 w 598650"/>
                <a:gd name="connsiteY99" fmla="*/ 101912 h 580488"/>
                <a:gd name="connsiteX100" fmla="*/ 447839 w 598650"/>
                <a:gd name="connsiteY100" fmla="*/ 101912 h 580488"/>
                <a:gd name="connsiteX101" fmla="*/ 444967 w 598650"/>
                <a:gd name="connsiteY101" fmla="*/ 103346 h 580488"/>
                <a:gd name="connsiteX102" fmla="*/ 442096 w 598650"/>
                <a:gd name="connsiteY102" fmla="*/ 104780 h 580488"/>
                <a:gd name="connsiteX103" fmla="*/ 433481 w 598650"/>
                <a:gd name="connsiteY103" fmla="*/ 109082 h 580488"/>
                <a:gd name="connsiteX104" fmla="*/ 427738 w 598650"/>
                <a:gd name="connsiteY104" fmla="*/ 111949 h 580488"/>
                <a:gd name="connsiteX105" fmla="*/ 426302 w 598650"/>
                <a:gd name="connsiteY105" fmla="*/ 113383 h 580488"/>
                <a:gd name="connsiteX106" fmla="*/ 457889 w 598650"/>
                <a:gd name="connsiteY106" fmla="*/ 77536 h 580488"/>
                <a:gd name="connsiteX107" fmla="*/ 523934 w 598650"/>
                <a:gd name="connsiteY107" fmla="*/ 87574 h 580488"/>
                <a:gd name="connsiteX108" fmla="*/ 472247 w 598650"/>
                <a:gd name="connsiteY108" fmla="*/ 126288 h 580488"/>
                <a:gd name="connsiteX109" fmla="*/ 433481 w 598650"/>
                <a:gd name="connsiteY109" fmla="*/ 123420 h 580488"/>
                <a:gd name="connsiteX110" fmla="*/ 432045 w 598650"/>
                <a:gd name="connsiteY110" fmla="*/ 124854 h 580488"/>
                <a:gd name="connsiteX111" fmla="*/ 394715 w 598650"/>
                <a:gd name="connsiteY111" fmla="*/ 193680 h 580488"/>
                <a:gd name="connsiteX112" fmla="*/ 409073 w 598650"/>
                <a:gd name="connsiteY112" fmla="*/ 189379 h 580488"/>
                <a:gd name="connsiteX113" fmla="*/ 424866 w 598650"/>
                <a:gd name="connsiteY113" fmla="*/ 202284 h 580488"/>
                <a:gd name="connsiteX114" fmla="*/ 447839 w 598650"/>
                <a:gd name="connsiteY114" fmla="*/ 218056 h 580488"/>
                <a:gd name="connsiteX115" fmla="*/ 450710 w 598650"/>
                <a:gd name="connsiteY115" fmla="*/ 216622 h 580488"/>
                <a:gd name="connsiteX116" fmla="*/ 465068 w 598650"/>
                <a:gd name="connsiteY116" fmla="*/ 230961 h 580488"/>
                <a:gd name="connsiteX117" fmla="*/ 452146 w 598650"/>
                <a:gd name="connsiteY117" fmla="*/ 245300 h 580488"/>
                <a:gd name="connsiteX118" fmla="*/ 330106 w 598650"/>
                <a:gd name="connsiteY118" fmla="*/ 245300 h 580488"/>
                <a:gd name="connsiteX119" fmla="*/ 317184 w 598650"/>
                <a:gd name="connsiteY119" fmla="*/ 230961 h 580488"/>
                <a:gd name="connsiteX120" fmla="*/ 334413 w 598650"/>
                <a:gd name="connsiteY120" fmla="*/ 218056 h 580488"/>
                <a:gd name="connsiteX121" fmla="*/ 363128 w 598650"/>
                <a:gd name="connsiteY121" fmla="*/ 199416 h 580488"/>
                <a:gd name="connsiteX122" fmla="*/ 378922 w 598650"/>
                <a:gd name="connsiteY122" fmla="*/ 189379 h 580488"/>
                <a:gd name="connsiteX123" fmla="*/ 386101 w 598650"/>
                <a:gd name="connsiteY123" fmla="*/ 190813 h 580488"/>
                <a:gd name="connsiteX124" fmla="*/ 364564 w 598650"/>
                <a:gd name="connsiteY124" fmla="*/ 120553 h 580488"/>
                <a:gd name="connsiteX125" fmla="*/ 327234 w 598650"/>
                <a:gd name="connsiteY125" fmla="*/ 107648 h 580488"/>
                <a:gd name="connsiteX126" fmla="*/ 295647 w 598650"/>
                <a:gd name="connsiteY126" fmla="*/ 53161 h 580488"/>
                <a:gd name="connsiteX127" fmla="*/ 56095 w 598650"/>
                <a:gd name="connsiteY127" fmla="*/ 0 h 580488"/>
                <a:gd name="connsiteX128" fmla="*/ 598650 w 598650"/>
                <a:gd name="connsiteY128" fmla="*/ 0 h 580488"/>
                <a:gd name="connsiteX129" fmla="*/ 598650 w 598650"/>
                <a:gd name="connsiteY129" fmla="*/ 364156 h 580488"/>
                <a:gd name="connsiteX130" fmla="*/ 180969 w 598650"/>
                <a:gd name="connsiteY130" fmla="*/ 364156 h 580488"/>
                <a:gd name="connsiteX131" fmla="*/ 182404 w 598650"/>
                <a:gd name="connsiteY131" fmla="*/ 339784 h 580488"/>
                <a:gd name="connsiteX132" fmla="*/ 574250 w 598650"/>
                <a:gd name="connsiteY132" fmla="*/ 339784 h 580488"/>
                <a:gd name="connsiteX133" fmla="*/ 574250 w 598650"/>
                <a:gd name="connsiteY133" fmla="*/ 24372 h 580488"/>
                <a:gd name="connsiteX134" fmla="*/ 80495 w 598650"/>
                <a:gd name="connsiteY134" fmla="*/ 24372 h 580488"/>
                <a:gd name="connsiteX135" fmla="*/ 80495 w 598650"/>
                <a:gd name="connsiteY135" fmla="*/ 48745 h 580488"/>
                <a:gd name="connsiteX136" fmla="*/ 56095 w 598650"/>
                <a:gd name="connsiteY136"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98650" h="580488">
                  <a:moveTo>
                    <a:pt x="238173" y="288290"/>
                  </a:moveTo>
                  <a:lnTo>
                    <a:pt x="335879" y="288290"/>
                  </a:lnTo>
                  <a:lnTo>
                    <a:pt x="335879" y="294037"/>
                  </a:lnTo>
                  <a:lnTo>
                    <a:pt x="238173" y="294037"/>
                  </a:lnTo>
                  <a:close/>
                  <a:moveTo>
                    <a:pt x="453585" y="282542"/>
                  </a:moveTo>
                  <a:lnTo>
                    <a:pt x="549682" y="282542"/>
                  </a:lnTo>
                  <a:lnTo>
                    <a:pt x="549682" y="318406"/>
                  </a:lnTo>
                  <a:lnTo>
                    <a:pt x="453585" y="318406"/>
                  </a:lnTo>
                  <a:close/>
                  <a:moveTo>
                    <a:pt x="430596" y="169204"/>
                  </a:moveTo>
                  <a:lnTo>
                    <a:pt x="528302" y="169204"/>
                  </a:lnTo>
                  <a:lnTo>
                    <a:pt x="528302" y="174951"/>
                  </a:lnTo>
                  <a:lnTo>
                    <a:pt x="430596" y="174951"/>
                  </a:lnTo>
                  <a:close/>
                  <a:moveTo>
                    <a:pt x="278425" y="159088"/>
                  </a:moveTo>
                  <a:lnTo>
                    <a:pt x="295647" y="192054"/>
                  </a:lnTo>
                  <a:lnTo>
                    <a:pt x="169351" y="256554"/>
                  </a:lnTo>
                  <a:lnTo>
                    <a:pt x="162175" y="388422"/>
                  </a:lnTo>
                  <a:lnTo>
                    <a:pt x="157870" y="388422"/>
                  </a:lnTo>
                  <a:lnTo>
                    <a:pt x="157870" y="405622"/>
                  </a:lnTo>
                  <a:lnTo>
                    <a:pt x="157870" y="417088"/>
                  </a:lnTo>
                  <a:lnTo>
                    <a:pt x="157870" y="547522"/>
                  </a:lnTo>
                  <a:lnTo>
                    <a:pt x="162175" y="547522"/>
                  </a:lnTo>
                  <a:lnTo>
                    <a:pt x="192314" y="553255"/>
                  </a:lnTo>
                  <a:lnTo>
                    <a:pt x="192314" y="580488"/>
                  </a:lnTo>
                  <a:lnTo>
                    <a:pt x="166481" y="580488"/>
                  </a:lnTo>
                  <a:lnTo>
                    <a:pt x="137777" y="576188"/>
                  </a:lnTo>
                  <a:lnTo>
                    <a:pt x="137777" y="580488"/>
                  </a:lnTo>
                  <a:lnTo>
                    <a:pt x="104768" y="580488"/>
                  </a:lnTo>
                  <a:lnTo>
                    <a:pt x="104768" y="550388"/>
                  </a:lnTo>
                  <a:lnTo>
                    <a:pt x="104768" y="547522"/>
                  </a:lnTo>
                  <a:lnTo>
                    <a:pt x="104768" y="417088"/>
                  </a:lnTo>
                  <a:lnTo>
                    <a:pt x="86111" y="417088"/>
                  </a:lnTo>
                  <a:lnTo>
                    <a:pt x="86111" y="547522"/>
                  </a:lnTo>
                  <a:lnTo>
                    <a:pt x="86111" y="550388"/>
                  </a:lnTo>
                  <a:lnTo>
                    <a:pt x="86111" y="580488"/>
                  </a:lnTo>
                  <a:lnTo>
                    <a:pt x="54537" y="580488"/>
                  </a:lnTo>
                  <a:lnTo>
                    <a:pt x="54537" y="576188"/>
                  </a:lnTo>
                  <a:lnTo>
                    <a:pt x="24398" y="580488"/>
                  </a:lnTo>
                  <a:lnTo>
                    <a:pt x="0" y="580488"/>
                  </a:lnTo>
                  <a:lnTo>
                    <a:pt x="0" y="553255"/>
                  </a:lnTo>
                  <a:lnTo>
                    <a:pt x="28703" y="547522"/>
                  </a:lnTo>
                  <a:lnTo>
                    <a:pt x="34444" y="547522"/>
                  </a:lnTo>
                  <a:lnTo>
                    <a:pt x="34444" y="417088"/>
                  </a:lnTo>
                  <a:lnTo>
                    <a:pt x="34444" y="405622"/>
                  </a:lnTo>
                  <a:lnTo>
                    <a:pt x="34444" y="388422"/>
                  </a:lnTo>
                  <a:lnTo>
                    <a:pt x="30139" y="388422"/>
                  </a:lnTo>
                  <a:lnTo>
                    <a:pt x="28703" y="361188"/>
                  </a:lnTo>
                  <a:lnTo>
                    <a:pt x="4305" y="361188"/>
                  </a:lnTo>
                  <a:lnTo>
                    <a:pt x="7176" y="230754"/>
                  </a:lnTo>
                  <a:lnTo>
                    <a:pt x="67453" y="219288"/>
                  </a:lnTo>
                  <a:lnTo>
                    <a:pt x="94722" y="250821"/>
                  </a:lnTo>
                  <a:lnTo>
                    <a:pt x="121990" y="219288"/>
                  </a:lnTo>
                  <a:lnTo>
                    <a:pt x="163610" y="219288"/>
                  </a:lnTo>
                  <a:close/>
                  <a:moveTo>
                    <a:pt x="206677" y="93338"/>
                  </a:moveTo>
                  <a:lnTo>
                    <a:pt x="304383" y="93338"/>
                  </a:lnTo>
                  <a:lnTo>
                    <a:pt x="304383" y="99085"/>
                  </a:lnTo>
                  <a:lnTo>
                    <a:pt x="206677" y="99085"/>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295647" y="53161"/>
                  </a:moveTo>
                  <a:cubicBezTo>
                    <a:pt x="307133" y="58896"/>
                    <a:pt x="338720" y="51727"/>
                    <a:pt x="360257" y="68933"/>
                  </a:cubicBezTo>
                  <a:cubicBezTo>
                    <a:pt x="380358" y="83272"/>
                    <a:pt x="380358" y="106214"/>
                    <a:pt x="376050" y="113383"/>
                  </a:cubicBezTo>
                  <a:cubicBezTo>
                    <a:pt x="374614" y="113383"/>
                    <a:pt x="374614" y="113383"/>
                    <a:pt x="374614" y="111949"/>
                  </a:cubicBezTo>
                  <a:cubicBezTo>
                    <a:pt x="373179" y="110516"/>
                    <a:pt x="371743" y="109082"/>
                    <a:pt x="370307" y="106214"/>
                  </a:cubicBezTo>
                  <a:cubicBezTo>
                    <a:pt x="367436" y="104780"/>
                    <a:pt x="366000" y="101912"/>
                    <a:pt x="364564" y="100478"/>
                  </a:cubicBezTo>
                  <a:cubicBezTo>
                    <a:pt x="363128" y="99045"/>
                    <a:pt x="361693" y="97611"/>
                    <a:pt x="360257" y="97611"/>
                  </a:cubicBezTo>
                  <a:lnTo>
                    <a:pt x="358821" y="94743"/>
                  </a:lnTo>
                  <a:cubicBezTo>
                    <a:pt x="358821" y="94743"/>
                    <a:pt x="358821" y="94743"/>
                    <a:pt x="357385" y="93309"/>
                  </a:cubicBezTo>
                  <a:lnTo>
                    <a:pt x="354514" y="90441"/>
                  </a:lnTo>
                  <a:cubicBezTo>
                    <a:pt x="353078" y="90441"/>
                    <a:pt x="351642" y="89007"/>
                    <a:pt x="350206" y="89007"/>
                  </a:cubicBezTo>
                  <a:cubicBezTo>
                    <a:pt x="348771" y="86140"/>
                    <a:pt x="345899" y="84706"/>
                    <a:pt x="344463" y="83272"/>
                  </a:cubicBezTo>
                  <a:cubicBezTo>
                    <a:pt x="340156" y="80404"/>
                    <a:pt x="335849" y="77536"/>
                    <a:pt x="331541" y="74669"/>
                  </a:cubicBezTo>
                  <a:cubicBezTo>
                    <a:pt x="324363" y="70367"/>
                    <a:pt x="318620" y="68933"/>
                    <a:pt x="318620" y="68933"/>
                  </a:cubicBezTo>
                  <a:cubicBezTo>
                    <a:pt x="318620" y="68933"/>
                    <a:pt x="320055" y="68933"/>
                    <a:pt x="321491" y="71801"/>
                  </a:cubicBezTo>
                  <a:cubicBezTo>
                    <a:pt x="322927" y="73235"/>
                    <a:pt x="325798" y="76103"/>
                    <a:pt x="328670" y="78970"/>
                  </a:cubicBezTo>
                  <a:cubicBezTo>
                    <a:pt x="330106" y="80404"/>
                    <a:pt x="332977" y="81838"/>
                    <a:pt x="334413" y="83272"/>
                  </a:cubicBezTo>
                  <a:cubicBezTo>
                    <a:pt x="335849" y="84706"/>
                    <a:pt x="338720" y="86140"/>
                    <a:pt x="340156" y="89007"/>
                  </a:cubicBezTo>
                  <a:cubicBezTo>
                    <a:pt x="341592" y="90441"/>
                    <a:pt x="344463" y="91875"/>
                    <a:pt x="345899" y="93309"/>
                  </a:cubicBezTo>
                  <a:cubicBezTo>
                    <a:pt x="348771" y="96177"/>
                    <a:pt x="350206" y="97611"/>
                    <a:pt x="353078" y="99045"/>
                  </a:cubicBezTo>
                  <a:cubicBezTo>
                    <a:pt x="354514" y="101912"/>
                    <a:pt x="355949" y="103346"/>
                    <a:pt x="358821" y="106214"/>
                  </a:cubicBezTo>
                  <a:cubicBezTo>
                    <a:pt x="360257" y="107648"/>
                    <a:pt x="361693" y="109082"/>
                    <a:pt x="364564" y="111949"/>
                  </a:cubicBezTo>
                  <a:cubicBezTo>
                    <a:pt x="366000" y="113383"/>
                    <a:pt x="368871" y="116251"/>
                    <a:pt x="370307" y="117685"/>
                  </a:cubicBezTo>
                  <a:cubicBezTo>
                    <a:pt x="386101" y="133458"/>
                    <a:pt x="390408" y="154966"/>
                    <a:pt x="391844" y="176474"/>
                  </a:cubicBezTo>
                  <a:cubicBezTo>
                    <a:pt x="397587" y="153532"/>
                    <a:pt x="407637" y="132024"/>
                    <a:pt x="429174" y="119119"/>
                  </a:cubicBezTo>
                  <a:cubicBezTo>
                    <a:pt x="430609" y="117685"/>
                    <a:pt x="432045" y="117685"/>
                    <a:pt x="434917" y="116251"/>
                  </a:cubicBezTo>
                  <a:cubicBezTo>
                    <a:pt x="437788" y="114817"/>
                    <a:pt x="442096" y="113383"/>
                    <a:pt x="444967" y="111949"/>
                  </a:cubicBezTo>
                  <a:cubicBezTo>
                    <a:pt x="447839" y="111949"/>
                    <a:pt x="449274" y="110516"/>
                    <a:pt x="452146" y="109082"/>
                  </a:cubicBezTo>
                  <a:cubicBezTo>
                    <a:pt x="455017" y="107648"/>
                    <a:pt x="457889" y="107648"/>
                    <a:pt x="460760" y="106214"/>
                  </a:cubicBezTo>
                  <a:cubicBezTo>
                    <a:pt x="463632" y="104780"/>
                    <a:pt x="465068" y="104780"/>
                    <a:pt x="467939" y="103346"/>
                  </a:cubicBezTo>
                  <a:cubicBezTo>
                    <a:pt x="470811" y="101912"/>
                    <a:pt x="473682" y="101912"/>
                    <a:pt x="475118" y="100478"/>
                  </a:cubicBezTo>
                  <a:cubicBezTo>
                    <a:pt x="477990" y="100478"/>
                    <a:pt x="479425" y="99045"/>
                    <a:pt x="482297" y="99045"/>
                  </a:cubicBezTo>
                  <a:cubicBezTo>
                    <a:pt x="486604" y="96177"/>
                    <a:pt x="489476" y="96177"/>
                    <a:pt x="492347" y="94743"/>
                  </a:cubicBezTo>
                  <a:cubicBezTo>
                    <a:pt x="493783" y="93309"/>
                    <a:pt x="495219" y="93309"/>
                    <a:pt x="495219" y="93309"/>
                  </a:cubicBezTo>
                  <a:cubicBezTo>
                    <a:pt x="495219" y="93309"/>
                    <a:pt x="489476" y="93309"/>
                    <a:pt x="480861" y="94743"/>
                  </a:cubicBezTo>
                  <a:cubicBezTo>
                    <a:pt x="476554" y="94743"/>
                    <a:pt x="472247" y="96177"/>
                    <a:pt x="466504" y="97611"/>
                  </a:cubicBezTo>
                  <a:cubicBezTo>
                    <a:pt x="463632" y="97611"/>
                    <a:pt x="460760" y="99045"/>
                    <a:pt x="457889" y="99045"/>
                  </a:cubicBezTo>
                  <a:cubicBezTo>
                    <a:pt x="456453" y="99045"/>
                    <a:pt x="455017" y="100478"/>
                    <a:pt x="453582" y="100478"/>
                  </a:cubicBezTo>
                  <a:lnTo>
                    <a:pt x="449274" y="101912"/>
                  </a:lnTo>
                  <a:cubicBezTo>
                    <a:pt x="449274" y="101912"/>
                    <a:pt x="447839" y="101912"/>
                    <a:pt x="447839" y="101912"/>
                  </a:cubicBezTo>
                  <a:lnTo>
                    <a:pt x="444967" y="103346"/>
                  </a:lnTo>
                  <a:cubicBezTo>
                    <a:pt x="444967" y="103346"/>
                    <a:pt x="443531" y="104780"/>
                    <a:pt x="442096" y="104780"/>
                  </a:cubicBezTo>
                  <a:cubicBezTo>
                    <a:pt x="439224" y="106214"/>
                    <a:pt x="436352" y="107648"/>
                    <a:pt x="433481" y="109082"/>
                  </a:cubicBezTo>
                  <a:cubicBezTo>
                    <a:pt x="432045" y="110516"/>
                    <a:pt x="429174" y="111949"/>
                    <a:pt x="427738" y="111949"/>
                  </a:cubicBezTo>
                  <a:cubicBezTo>
                    <a:pt x="426302" y="113383"/>
                    <a:pt x="426302" y="113383"/>
                    <a:pt x="426302" y="113383"/>
                  </a:cubicBezTo>
                  <a:cubicBezTo>
                    <a:pt x="424866" y="104780"/>
                    <a:pt x="433481" y="83272"/>
                    <a:pt x="457889" y="77536"/>
                  </a:cubicBezTo>
                  <a:cubicBezTo>
                    <a:pt x="483733" y="70367"/>
                    <a:pt x="509577" y="89007"/>
                    <a:pt x="523934" y="87574"/>
                  </a:cubicBezTo>
                  <a:cubicBezTo>
                    <a:pt x="503834" y="101912"/>
                    <a:pt x="500962" y="114817"/>
                    <a:pt x="472247" y="126288"/>
                  </a:cubicBezTo>
                  <a:cubicBezTo>
                    <a:pt x="453582" y="133458"/>
                    <a:pt x="440660" y="129156"/>
                    <a:pt x="433481" y="123420"/>
                  </a:cubicBezTo>
                  <a:cubicBezTo>
                    <a:pt x="433481" y="123420"/>
                    <a:pt x="433481" y="123420"/>
                    <a:pt x="432045" y="124854"/>
                  </a:cubicBezTo>
                  <a:cubicBezTo>
                    <a:pt x="409073" y="137759"/>
                    <a:pt x="400458" y="166437"/>
                    <a:pt x="394715" y="193680"/>
                  </a:cubicBezTo>
                  <a:cubicBezTo>
                    <a:pt x="397587" y="190813"/>
                    <a:pt x="401894" y="189379"/>
                    <a:pt x="409073" y="189379"/>
                  </a:cubicBezTo>
                  <a:cubicBezTo>
                    <a:pt x="420559" y="189379"/>
                    <a:pt x="423431" y="195114"/>
                    <a:pt x="424866" y="202284"/>
                  </a:cubicBezTo>
                  <a:cubicBezTo>
                    <a:pt x="446403" y="192246"/>
                    <a:pt x="447839" y="216622"/>
                    <a:pt x="447839" y="218056"/>
                  </a:cubicBezTo>
                  <a:cubicBezTo>
                    <a:pt x="449274" y="216622"/>
                    <a:pt x="449274" y="216622"/>
                    <a:pt x="450710" y="216622"/>
                  </a:cubicBezTo>
                  <a:cubicBezTo>
                    <a:pt x="459325" y="216622"/>
                    <a:pt x="465068" y="223792"/>
                    <a:pt x="465068" y="230961"/>
                  </a:cubicBezTo>
                  <a:cubicBezTo>
                    <a:pt x="465068" y="239564"/>
                    <a:pt x="452146" y="245300"/>
                    <a:pt x="452146" y="245300"/>
                  </a:cubicBezTo>
                  <a:lnTo>
                    <a:pt x="330106" y="245300"/>
                  </a:lnTo>
                  <a:cubicBezTo>
                    <a:pt x="322927" y="245300"/>
                    <a:pt x="317184" y="239564"/>
                    <a:pt x="317184" y="230961"/>
                  </a:cubicBezTo>
                  <a:cubicBezTo>
                    <a:pt x="317184" y="223792"/>
                    <a:pt x="327234" y="215188"/>
                    <a:pt x="334413" y="218056"/>
                  </a:cubicBezTo>
                  <a:cubicBezTo>
                    <a:pt x="335849" y="206585"/>
                    <a:pt x="347335" y="193680"/>
                    <a:pt x="363128" y="199416"/>
                  </a:cubicBezTo>
                  <a:cubicBezTo>
                    <a:pt x="366000" y="193680"/>
                    <a:pt x="371743" y="189379"/>
                    <a:pt x="378922" y="189379"/>
                  </a:cubicBezTo>
                  <a:cubicBezTo>
                    <a:pt x="381793" y="189379"/>
                    <a:pt x="383229" y="189379"/>
                    <a:pt x="386101" y="190813"/>
                  </a:cubicBezTo>
                  <a:cubicBezTo>
                    <a:pt x="386101" y="165003"/>
                    <a:pt x="383229" y="137759"/>
                    <a:pt x="364564" y="120553"/>
                  </a:cubicBezTo>
                  <a:cubicBezTo>
                    <a:pt x="354514" y="123420"/>
                    <a:pt x="341592" y="121987"/>
                    <a:pt x="327234" y="107648"/>
                  </a:cubicBezTo>
                  <a:cubicBezTo>
                    <a:pt x="305698" y="86140"/>
                    <a:pt x="308569" y="73235"/>
                    <a:pt x="295647" y="53161"/>
                  </a:cubicBezTo>
                  <a:close/>
                  <a:moveTo>
                    <a:pt x="56095" y="0"/>
                  </a:moveTo>
                  <a:lnTo>
                    <a:pt x="598650" y="0"/>
                  </a:lnTo>
                  <a:lnTo>
                    <a:pt x="598650" y="364156"/>
                  </a:lnTo>
                  <a:lnTo>
                    <a:pt x="180969" y="364156"/>
                  </a:lnTo>
                  <a:lnTo>
                    <a:pt x="182404" y="339784"/>
                  </a:lnTo>
                  <a:lnTo>
                    <a:pt x="574250" y="339784"/>
                  </a:lnTo>
                  <a:lnTo>
                    <a:pt x="574250" y="24372"/>
                  </a:lnTo>
                  <a:lnTo>
                    <a:pt x="80495" y="24372"/>
                  </a:lnTo>
                  <a:lnTo>
                    <a:pt x="80495" y="48745"/>
                  </a:lnTo>
                  <a:lnTo>
                    <a:pt x="56095" y="57347"/>
                  </a:lnTo>
                  <a:close/>
                </a:path>
              </a:pathLst>
            </a:custGeom>
            <a:solidFill>
              <a:schemeClr val="accent3"/>
            </a:solidFill>
            <a:ln>
              <a:noFill/>
            </a:ln>
          </p:spPr>
          <p:txBody>
            <a:bodyPr/>
            <a:lstStyle/>
            <a:p>
              <a:endParaRPr lang="zh-CN" altLang="en-US">
                <a:cs typeface="+mn-ea"/>
                <a:sym typeface="+mn-lt"/>
              </a:endParaRPr>
            </a:p>
          </p:txBody>
        </p:sp>
      </p:grpSp>
      <p:sp>
        <p:nvSpPr>
          <p:cNvPr id="23" name="TextBox 22"/>
          <p:cNvSpPr txBox="1"/>
          <p:nvPr/>
        </p:nvSpPr>
        <p:spPr>
          <a:xfrm>
            <a:off x="862965" y="1443000"/>
            <a:ext cx="10466070" cy="3138170"/>
          </a:xfrm>
          <a:prstGeom prst="rect">
            <a:avLst/>
          </a:prstGeom>
          <a:noFill/>
        </p:spPr>
        <p:txBody>
          <a:bodyPr wrap="square" rtlCol="0">
            <a:spAutoFit/>
          </a:bodyPr>
          <a:lstStyle/>
          <a:p>
            <a:pPr fontAlgn="auto">
              <a:lnSpc>
                <a:spcPct val="100000"/>
              </a:lnSpc>
            </a:pPr>
            <a:r>
              <a:rPr lang="en-US" sz="2200" dirty="0">
                <a:latin typeface="宋体" panose="02010600030101010101" pitchFamily="2" charset="-122"/>
                <a:ea typeface="宋体" panose="02010600030101010101" pitchFamily="2" charset="-122"/>
                <a:cs typeface="宋体" panose="02010600030101010101" pitchFamily="2" charset="-122"/>
              </a:rPr>
              <a:t>4</a:t>
            </a:r>
            <a:r>
              <a:rPr sz="2200" dirty="0">
                <a:latin typeface="宋体" panose="02010600030101010101" pitchFamily="2" charset="-122"/>
                <a:ea typeface="宋体" panose="02010600030101010101" pitchFamily="2" charset="-122"/>
                <a:cs typeface="宋体" panose="02010600030101010101" pitchFamily="2" charset="-122"/>
              </a:rPr>
              <a:t>.[</a:t>
            </a:r>
            <a:r>
              <a:rPr sz="2200" dirty="0">
                <a:latin typeface="仿宋" panose="02010609060101010101" pitchFamily="49" charset="-122"/>
                <a:ea typeface="仿宋" panose="02010609060101010101" pitchFamily="49" charset="-122"/>
                <a:cs typeface="仿宋" panose="02010609060101010101" pitchFamily="49" charset="-122"/>
              </a:rPr>
              <a:t>2014河南,7](多选</a:t>
            </a:r>
            <a:r>
              <a:rPr sz="2200" dirty="0">
                <a:latin typeface="宋体" panose="02010600030101010101" pitchFamily="2" charset="-122"/>
                <a:ea typeface="宋体" panose="02010600030101010101" pitchFamily="2" charset="-122"/>
                <a:cs typeface="宋体" panose="02010600030101010101" pitchFamily="2" charset="-122"/>
              </a:rPr>
              <a:t>)</a:t>
            </a:r>
            <a:r>
              <a:rPr sz="2200" dirty="0">
                <a:latin typeface="楷体" panose="02010609060101010101" pitchFamily="49" charset="-122"/>
                <a:ea typeface="楷体" panose="02010609060101010101" pitchFamily="49" charset="-122"/>
                <a:cs typeface="楷体" panose="02010609060101010101" pitchFamily="49" charset="-122"/>
              </a:rPr>
              <a:t>2014年3月31日,从河南走出的清华大学教授施一公从瑞典国王手中领取了2014年爱明诺夫奖,成为首位获此奖项的中国人。2008年,他毅然放弃在美国的优厚待遇回国,以比在美国更加拼命的工作状态,追求着心中的理想——建立世界一流的生物学学科中心,培养一批影响世界的人才。从材料中可以看出,施一公值得我们学习的主要有(      )</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A.与人为善、诚实守信的高尚品格</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B.献身科学、顽强拼搏的敬业精神</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C.游子归乡、报效祖国的家国情怀</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D.敢于有梦、勤于圆梦的人生追求</a:t>
            </a:r>
          </a:p>
        </p:txBody>
      </p:sp>
      <p:sp>
        <p:nvSpPr>
          <p:cNvPr id="25" name="TextBox 24"/>
          <p:cNvSpPr txBox="1"/>
          <p:nvPr/>
        </p:nvSpPr>
        <p:spPr>
          <a:xfrm flipH="1">
            <a:off x="4128345" y="2827793"/>
            <a:ext cx="1134534" cy="368300"/>
          </a:xfrm>
          <a:prstGeom prst="rect">
            <a:avLst/>
          </a:prstGeom>
          <a:noFill/>
        </p:spPr>
        <p:txBody>
          <a:bodyPr wrap="square" rtlCol="0">
            <a:spAutoFit/>
          </a:bodyPr>
          <a:lstStyle/>
          <a:p>
            <a:r>
              <a:rPr lang="en-US" altLang="zh-CN" dirty="0">
                <a:solidFill>
                  <a:schemeClr val="accent1"/>
                </a:solidFill>
                <a:latin typeface="Times New Roman" panose="02020603050405020304" pitchFamily="18" charset="0"/>
                <a:cs typeface="Times New Roman" panose="02020603050405020304" pitchFamily="18" charset="0"/>
              </a:rPr>
              <a:t> BCD</a:t>
            </a:r>
            <a:endParaRPr lang="zh-CN" altLang="en-US" dirty="0">
              <a:solidFill>
                <a:schemeClr val="accent1"/>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1022985" y="4633595"/>
            <a:ext cx="9986010" cy="1783715"/>
          </a:xfrm>
          <a:prstGeom prst="rect">
            <a:avLst/>
          </a:prstGeom>
          <a:noFill/>
        </p:spPr>
        <p:txBody>
          <a:bodyPr wrap="square" rtlCol="0">
            <a:spAutoFit/>
          </a:bodyPr>
          <a:lstStyle/>
          <a:p>
            <a:pPr fontAlgn="auto">
              <a:lnSpc>
                <a:spcPct val="100000"/>
              </a:lnSpc>
            </a:pPr>
            <a:endPar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endParaRPr>
          </a:p>
          <a:p>
            <a:pPr fontAlgn="auto">
              <a:lnSpc>
                <a:spcPct val="100000"/>
              </a:lnSpc>
            </a:pPr>
            <a:r>
              <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a:t>
            </a:r>
            <a:endParaRPr lang="zh-CN" altLang="en-US"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endParaRPr>
          </a:p>
          <a:p>
            <a:pPr fontAlgn="auto">
              <a:lnSpc>
                <a:spcPct val="100000"/>
              </a:lnSpc>
            </a:pPr>
            <a:r>
              <a:rPr sz="2200" dirty="0">
                <a:solidFill>
                  <a:schemeClr val="accent1"/>
                </a:solidFill>
                <a:latin typeface="Times New Roman" panose="02020603050405020304" pitchFamily="18" charset="0"/>
                <a:ea typeface="楷体" panose="02010609060101010101" pitchFamily="49" charset="-122"/>
                <a:cs typeface="Times New Roman" panose="02020603050405020304" pitchFamily="18" charset="0"/>
              </a:rPr>
              <a:t>       施一公毅然放弃在美国的优厚待遇回国,以比在美国更加拼命的工作状态,追求着心中的理想,说明他爱国、敬业、敢拼搏、勇奉献。B、C、D正确。A与题意无关。</a:t>
            </a:r>
          </a:p>
        </p:txBody>
      </p:sp>
      <p:pic>
        <p:nvPicPr>
          <p:cNvPr id="771" name="NHN2.jpg" descr="id:2147511248;FounderCES"/>
          <p:cNvPicPr>
            <a:picLocks noChangeAspect="1"/>
          </p:cNvPicPr>
          <p:nvPr/>
        </p:nvPicPr>
        <p:blipFill>
          <a:blip r:embed="rId3" cstate="print"/>
          <a:stretch>
            <a:fillRect/>
          </a:stretch>
        </p:blipFill>
        <p:spPr>
          <a:xfrm>
            <a:off x="6466205" y="3007360"/>
            <a:ext cx="2976245" cy="1631950"/>
          </a:xfrm>
          <a:prstGeom prst="rect">
            <a:avLst/>
          </a:prstGeom>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strips(downRight)">
                                      <p:cBhvr>
                                        <p:cTn id="11" dur="500"/>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2000" fill="hold">
                                          <p:stCondLst>
                                            <p:cond delay="0"/>
                                          </p:stCondLst>
                                        </p:cTn>
                                        <p:tgtEl>
                                          <p:spTgt spid="25">
                                            <p:txEl>
                                              <p:pRg st="0" end="0"/>
                                            </p:txEl>
                                          </p:spTgt>
                                        </p:tgtEl>
                                        <p:attrNameLst>
                                          <p:attrName>style.visibility</p:attrName>
                                        </p:attrNameLst>
                                      </p:cBhvr>
                                      <p:to>
                                        <p:strVal val="visible"/>
                                      </p:to>
                                    </p:set>
                                    <p:animEffect transition="in" filter="wipe(left)">
                                      <p:cBhvr>
                                        <p:cTn id="16" dur="20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9"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圆角矩形 50"/>
          <p:cNvSpPr/>
          <p:nvPr/>
        </p:nvSpPr>
        <p:spPr>
          <a:xfrm>
            <a:off x="635000" y="1335481"/>
            <a:ext cx="10885488" cy="5358830"/>
          </a:xfrm>
          <a:prstGeom prst="roundRect">
            <a:avLst>
              <a:gd name="adj" fmla="val 267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0" name="直接连接符 69"/>
          <p:cNvCxnSpPr/>
          <p:nvPr/>
        </p:nvCxnSpPr>
        <p:spPr>
          <a:xfrm>
            <a:off x="0" y="736600"/>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689101" y="-1"/>
            <a:ext cx="10502899" cy="7420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4" name="矩形 33"/>
          <p:cNvSpPr/>
          <p:nvPr/>
        </p:nvSpPr>
        <p:spPr>
          <a:xfrm>
            <a:off x="1708507" y="18141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grpSp>
        <p:nvGrpSpPr>
          <p:cNvPr id="2" name="组合 1"/>
          <p:cNvGrpSpPr/>
          <p:nvPr/>
        </p:nvGrpSpPr>
        <p:grpSpPr>
          <a:xfrm>
            <a:off x="100614" y="165300"/>
            <a:ext cx="1572859" cy="535531"/>
            <a:chOff x="100614" y="165300"/>
            <a:chExt cx="1572859" cy="535531"/>
          </a:xfrm>
        </p:grpSpPr>
        <p:sp>
          <p:nvSpPr>
            <p:cNvPr id="38" name="文本框 37"/>
            <p:cNvSpPr txBox="1"/>
            <p:nvPr/>
          </p:nvSpPr>
          <p:spPr>
            <a:xfrm>
              <a:off x="507812" y="165300"/>
              <a:ext cx="1165661" cy="535531"/>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pPr>
                <a:lnSpc>
                  <a:spcPct val="120000"/>
                </a:lnSpc>
              </a:pPr>
              <a:r>
                <a:rPr lang="zh-CN" altLang="en-US" dirty="0">
                  <a:solidFill>
                    <a:schemeClr val="accent3"/>
                  </a:solidFill>
                  <a:sym typeface="+mn-lt"/>
                </a:rPr>
                <a:t>真题帮</a:t>
              </a:r>
            </a:p>
          </p:txBody>
        </p:sp>
        <p:sp>
          <p:nvSpPr>
            <p:cNvPr id="59" name="teacher-on-biology-class_43821"/>
            <p:cNvSpPr>
              <a:spLocks noChangeAspect="1"/>
            </p:cNvSpPr>
            <p:nvPr/>
          </p:nvSpPr>
          <p:spPr bwMode="auto">
            <a:xfrm>
              <a:off x="100614" y="204515"/>
              <a:ext cx="465232" cy="451118"/>
            </a:xfrm>
            <a:custGeom>
              <a:avLst/>
              <a:gdLst>
                <a:gd name="connsiteX0" fmla="*/ 238173 w 598650"/>
                <a:gd name="connsiteY0" fmla="*/ 288290 h 580488"/>
                <a:gd name="connsiteX1" fmla="*/ 335879 w 598650"/>
                <a:gd name="connsiteY1" fmla="*/ 288290 h 580488"/>
                <a:gd name="connsiteX2" fmla="*/ 335879 w 598650"/>
                <a:gd name="connsiteY2" fmla="*/ 294037 h 580488"/>
                <a:gd name="connsiteX3" fmla="*/ 238173 w 598650"/>
                <a:gd name="connsiteY3" fmla="*/ 294037 h 580488"/>
                <a:gd name="connsiteX4" fmla="*/ 453585 w 598650"/>
                <a:gd name="connsiteY4" fmla="*/ 282542 h 580488"/>
                <a:gd name="connsiteX5" fmla="*/ 549682 w 598650"/>
                <a:gd name="connsiteY5" fmla="*/ 282542 h 580488"/>
                <a:gd name="connsiteX6" fmla="*/ 549682 w 598650"/>
                <a:gd name="connsiteY6" fmla="*/ 318406 h 580488"/>
                <a:gd name="connsiteX7" fmla="*/ 453585 w 598650"/>
                <a:gd name="connsiteY7" fmla="*/ 318406 h 580488"/>
                <a:gd name="connsiteX8" fmla="*/ 430596 w 598650"/>
                <a:gd name="connsiteY8" fmla="*/ 169204 h 580488"/>
                <a:gd name="connsiteX9" fmla="*/ 528302 w 598650"/>
                <a:gd name="connsiteY9" fmla="*/ 169204 h 580488"/>
                <a:gd name="connsiteX10" fmla="*/ 528302 w 598650"/>
                <a:gd name="connsiteY10" fmla="*/ 174951 h 580488"/>
                <a:gd name="connsiteX11" fmla="*/ 430596 w 598650"/>
                <a:gd name="connsiteY11" fmla="*/ 174951 h 580488"/>
                <a:gd name="connsiteX12" fmla="*/ 278425 w 598650"/>
                <a:gd name="connsiteY12" fmla="*/ 159088 h 580488"/>
                <a:gd name="connsiteX13" fmla="*/ 295647 w 598650"/>
                <a:gd name="connsiteY13" fmla="*/ 192054 h 580488"/>
                <a:gd name="connsiteX14" fmla="*/ 169351 w 598650"/>
                <a:gd name="connsiteY14" fmla="*/ 256554 h 580488"/>
                <a:gd name="connsiteX15" fmla="*/ 162175 w 598650"/>
                <a:gd name="connsiteY15" fmla="*/ 388422 h 580488"/>
                <a:gd name="connsiteX16" fmla="*/ 157870 w 598650"/>
                <a:gd name="connsiteY16" fmla="*/ 388422 h 580488"/>
                <a:gd name="connsiteX17" fmla="*/ 157870 w 598650"/>
                <a:gd name="connsiteY17" fmla="*/ 405622 h 580488"/>
                <a:gd name="connsiteX18" fmla="*/ 157870 w 598650"/>
                <a:gd name="connsiteY18" fmla="*/ 417088 h 580488"/>
                <a:gd name="connsiteX19" fmla="*/ 157870 w 598650"/>
                <a:gd name="connsiteY19" fmla="*/ 547522 h 580488"/>
                <a:gd name="connsiteX20" fmla="*/ 162175 w 598650"/>
                <a:gd name="connsiteY20" fmla="*/ 547522 h 580488"/>
                <a:gd name="connsiteX21" fmla="*/ 192314 w 598650"/>
                <a:gd name="connsiteY21" fmla="*/ 553255 h 580488"/>
                <a:gd name="connsiteX22" fmla="*/ 192314 w 598650"/>
                <a:gd name="connsiteY22" fmla="*/ 580488 h 580488"/>
                <a:gd name="connsiteX23" fmla="*/ 166481 w 598650"/>
                <a:gd name="connsiteY23" fmla="*/ 580488 h 580488"/>
                <a:gd name="connsiteX24" fmla="*/ 137777 w 598650"/>
                <a:gd name="connsiteY24" fmla="*/ 576188 h 580488"/>
                <a:gd name="connsiteX25" fmla="*/ 137777 w 598650"/>
                <a:gd name="connsiteY25" fmla="*/ 580488 h 580488"/>
                <a:gd name="connsiteX26" fmla="*/ 104768 w 598650"/>
                <a:gd name="connsiteY26" fmla="*/ 580488 h 580488"/>
                <a:gd name="connsiteX27" fmla="*/ 104768 w 598650"/>
                <a:gd name="connsiteY27" fmla="*/ 550388 h 580488"/>
                <a:gd name="connsiteX28" fmla="*/ 104768 w 598650"/>
                <a:gd name="connsiteY28" fmla="*/ 547522 h 580488"/>
                <a:gd name="connsiteX29" fmla="*/ 104768 w 598650"/>
                <a:gd name="connsiteY29" fmla="*/ 417088 h 580488"/>
                <a:gd name="connsiteX30" fmla="*/ 86111 w 598650"/>
                <a:gd name="connsiteY30" fmla="*/ 417088 h 580488"/>
                <a:gd name="connsiteX31" fmla="*/ 86111 w 598650"/>
                <a:gd name="connsiteY31" fmla="*/ 547522 h 580488"/>
                <a:gd name="connsiteX32" fmla="*/ 86111 w 598650"/>
                <a:gd name="connsiteY32" fmla="*/ 550388 h 580488"/>
                <a:gd name="connsiteX33" fmla="*/ 86111 w 598650"/>
                <a:gd name="connsiteY33" fmla="*/ 580488 h 580488"/>
                <a:gd name="connsiteX34" fmla="*/ 54537 w 598650"/>
                <a:gd name="connsiteY34" fmla="*/ 580488 h 580488"/>
                <a:gd name="connsiteX35" fmla="*/ 54537 w 598650"/>
                <a:gd name="connsiteY35" fmla="*/ 576188 h 580488"/>
                <a:gd name="connsiteX36" fmla="*/ 24398 w 598650"/>
                <a:gd name="connsiteY36" fmla="*/ 580488 h 580488"/>
                <a:gd name="connsiteX37" fmla="*/ 0 w 598650"/>
                <a:gd name="connsiteY37" fmla="*/ 580488 h 580488"/>
                <a:gd name="connsiteX38" fmla="*/ 0 w 598650"/>
                <a:gd name="connsiteY38" fmla="*/ 553255 h 580488"/>
                <a:gd name="connsiteX39" fmla="*/ 28703 w 598650"/>
                <a:gd name="connsiteY39" fmla="*/ 547522 h 580488"/>
                <a:gd name="connsiteX40" fmla="*/ 34444 w 598650"/>
                <a:gd name="connsiteY40" fmla="*/ 547522 h 580488"/>
                <a:gd name="connsiteX41" fmla="*/ 34444 w 598650"/>
                <a:gd name="connsiteY41" fmla="*/ 417088 h 580488"/>
                <a:gd name="connsiteX42" fmla="*/ 34444 w 598650"/>
                <a:gd name="connsiteY42" fmla="*/ 405622 h 580488"/>
                <a:gd name="connsiteX43" fmla="*/ 34444 w 598650"/>
                <a:gd name="connsiteY43" fmla="*/ 388422 h 580488"/>
                <a:gd name="connsiteX44" fmla="*/ 30139 w 598650"/>
                <a:gd name="connsiteY44" fmla="*/ 388422 h 580488"/>
                <a:gd name="connsiteX45" fmla="*/ 28703 w 598650"/>
                <a:gd name="connsiteY45" fmla="*/ 361188 h 580488"/>
                <a:gd name="connsiteX46" fmla="*/ 4305 w 598650"/>
                <a:gd name="connsiteY46" fmla="*/ 361188 h 580488"/>
                <a:gd name="connsiteX47" fmla="*/ 7176 w 598650"/>
                <a:gd name="connsiteY47" fmla="*/ 230754 h 580488"/>
                <a:gd name="connsiteX48" fmla="*/ 67453 w 598650"/>
                <a:gd name="connsiteY48" fmla="*/ 219288 h 580488"/>
                <a:gd name="connsiteX49" fmla="*/ 94722 w 598650"/>
                <a:gd name="connsiteY49" fmla="*/ 250821 h 580488"/>
                <a:gd name="connsiteX50" fmla="*/ 121990 w 598650"/>
                <a:gd name="connsiteY50" fmla="*/ 219288 h 580488"/>
                <a:gd name="connsiteX51" fmla="*/ 163610 w 598650"/>
                <a:gd name="connsiteY51" fmla="*/ 219288 h 580488"/>
                <a:gd name="connsiteX52" fmla="*/ 206677 w 598650"/>
                <a:gd name="connsiteY52" fmla="*/ 93338 h 580488"/>
                <a:gd name="connsiteX53" fmla="*/ 304383 w 598650"/>
                <a:gd name="connsiteY53" fmla="*/ 93338 h 580488"/>
                <a:gd name="connsiteX54" fmla="*/ 304383 w 598650"/>
                <a:gd name="connsiteY54" fmla="*/ 99085 h 580488"/>
                <a:gd name="connsiteX55" fmla="*/ 206677 w 598650"/>
                <a:gd name="connsiteY55" fmla="*/ 99085 h 580488"/>
                <a:gd name="connsiteX56" fmla="*/ 94832 w 598650"/>
                <a:gd name="connsiteY56" fmla="*/ 61612 h 580488"/>
                <a:gd name="connsiteX57" fmla="*/ 168054 w 598650"/>
                <a:gd name="connsiteY57" fmla="*/ 134719 h 580488"/>
                <a:gd name="connsiteX58" fmla="*/ 94832 w 598650"/>
                <a:gd name="connsiteY58" fmla="*/ 207826 h 580488"/>
                <a:gd name="connsiteX59" fmla="*/ 21610 w 598650"/>
                <a:gd name="connsiteY59" fmla="*/ 134719 h 580488"/>
                <a:gd name="connsiteX60" fmla="*/ 94832 w 598650"/>
                <a:gd name="connsiteY60" fmla="*/ 61612 h 580488"/>
                <a:gd name="connsiteX61" fmla="*/ 295647 w 598650"/>
                <a:gd name="connsiteY61" fmla="*/ 53161 h 580488"/>
                <a:gd name="connsiteX62" fmla="*/ 360257 w 598650"/>
                <a:gd name="connsiteY62" fmla="*/ 68933 h 580488"/>
                <a:gd name="connsiteX63" fmla="*/ 376050 w 598650"/>
                <a:gd name="connsiteY63" fmla="*/ 113383 h 580488"/>
                <a:gd name="connsiteX64" fmla="*/ 374614 w 598650"/>
                <a:gd name="connsiteY64" fmla="*/ 111949 h 580488"/>
                <a:gd name="connsiteX65" fmla="*/ 370307 w 598650"/>
                <a:gd name="connsiteY65" fmla="*/ 106214 h 580488"/>
                <a:gd name="connsiteX66" fmla="*/ 364564 w 598650"/>
                <a:gd name="connsiteY66" fmla="*/ 100478 h 580488"/>
                <a:gd name="connsiteX67" fmla="*/ 360257 w 598650"/>
                <a:gd name="connsiteY67" fmla="*/ 97611 h 580488"/>
                <a:gd name="connsiteX68" fmla="*/ 358821 w 598650"/>
                <a:gd name="connsiteY68" fmla="*/ 94743 h 580488"/>
                <a:gd name="connsiteX69" fmla="*/ 357385 w 598650"/>
                <a:gd name="connsiteY69" fmla="*/ 93309 h 580488"/>
                <a:gd name="connsiteX70" fmla="*/ 354514 w 598650"/>
                <a:gd name="connsiteY70" fmla="*/ 90441 h 580488"/>
                <a:gd name="connsiteX71" fmla="*/ 350206 w 598650"/>
                <a:gd name="connsiteY71" fmla="*/ 89007 h 580488"/>
                <a:gd name="connsiteX72" fmla="*/ 344463 w 598650"/>
                <a:gd name="connsiteY72" fmla="*/ 83272 h 580488"/>
                <a:gd name="connsiteX73" fmla="*/ 331541 w 598650"/>
                <a:gd name="connsiteY73" fmla="*/ 74669 h 580488"/>
                <a:gd name="connsiteX74" fmla="*/ 318620 w 598650"/>
                <a:gd name="connsiteY74" fmla="*/ 68933 h 580488"/>
                <a:gd name="connsiteX75" fmla="*/ 321491 w 598650"/>
                <a:gd name="connsiteY75" fmla="*/ 71801 h 580488"/>
                <a:gd name="connsiteX76" fmla="*/ 328670 w 598650"/>
                <a:gd name="connsiteY76" fmla="*/ 78970 h 580488"/>
                <a:gd name="connsiteX77" fmla="*/ 334413 w 598650"/>
                <a:gd name="connsiteY77" fmla="*/ 83272 h 580488"/>
                <a:gd name="connsiteX78" fmla="*/ 340156 w 598650"/>
                <a:gd name="connsiteY78" fmla="*/ 89007 h 580488"/>
                <a:gd name="connsiteX79" fmla="*/ 345899 w 598650"/>
                <a:gd name="connsiteY79" fmla="*/ 93309 h 580488"/>
                <a:gd name="connsiteX80" fmla="*/ 353078 w 598650"/>
                <a:gd name="connsiteY80" fmla="*/ 99045 h 580488"/>
                <a:gd name="connsiteX81" fmla="*/ 358821 w 598650"/>
                <a:gd name="connsiteY81" fmla="*/ 106214 h 580488"/>
                <a:gd name="connsiteX82" fmla="*/ 364564 w 598650"/>
                <a:gd name="connsiteY82" fmla="*/ 111949 h 580488"/>
                <a:gd name="connsiteX83" fmla="*/ 370307 w 598650"/>
                <a:gd name="connsiteY83" fmla="*/ 117685 h 580488"/>
                <a:gd name="connsiteX84" fmla="*/ 391844 w 598650"/>
                <a:gd name="connsiteY84" fmla="*/ 176474 h 580488"/>
                <a:gd name="connsiteX85" fmla="*/ 429174 w 598650"/>
                <a:gd name="connsiteY85" fmla="*/ 119119 h 580488"/>
                <a:gd name="connsiteX86" fmla="*/ 434917 w 598650"/>
                <a:gd name="connsiteY86" fmla="*/ 116251 h 580488"/>
                <a:gd name="connsiteX87" fmla="*/ 444967 w 598650"/>
                <a:gd name="connsiteY87" fmla="*/ 111949 h 580488"/>
                <a:gd name="connsiteX88" fmla="*/ 452146 w 598650"/>
                <a:gd name="connsiteY88" fmla="*/ 109082 h 580488"/>
                <a:gd name="connsiteX89" fmla="*/ 460760 w 598650"/>
                <a:gd name="connsiteY89" fmla="*/ 106214 h 580488"/>
                <a:gd name="connsiteX90" fmla="*/ 467939 w 598650"/>
                <a:gd name="connsiteY90" fmla="*/ 103346 h 580488"/>
                <a:gd name="connsiteX91" fmla="*/ 475118 w 598650"/>
                <a:gd name="connsiteY91" fmla="*/ 100478 h 580488"/>
                <a:gd name="connsiteX92" fmla="*/ 482297 w 598650"/>
                <a:gd name="connsiteY92" fmla="*/ 99045 h 580488"/>
                <a:gd name="connsiteX93" fmla="*/ 492347 w 598650"/>
                <a:gd name="connsiteY93" fmla="*/ 94743 h 580488"/>
                <a:gd name="connsiteX94" fmla="*/ 495219 w 598650"/>
                <a:gd name="connsiteY94" fmla="*/ 93309 h 580488"/>
                <a:gd name="connsiteX95" fmla="*/ 480861 w 598650"/>
                <a:gd name="connsiteY95" fmla="*/ 94743 h 580488"/>
                <a:gd name="connsiteX96" fmla="*/ 466504 w 598650"/>
                <a:gd name="connsiteY96" fmla="*/ 97611 h 580488"/>
                <a:gd name="connsiteX97" fmla="*/ 457889 w 598650"/>
                <a:gd name="connsiteY97" fmla="*/ 99045 h 580488"/>
                <a:gd name="connsiteX98" fmla="*/ 453582 w 598650"/>
                <a:gd name="connsiteY98" fmla="*/ 100478 h 580488"/>
                <a:gd name="connsiteX99" fmla="*/ 449274 w 598650"/>
                <a:gd name="connsiteY99" fmla="*/ 101912 h 580488"/>
                <a:gd name="connsiteX100" fmla="*/ 447839 w 598650"/>
                <a:gd name="connsiteY100" fmla="*/ 101912 h 580488"/>
                <a:gd name="connsiteX101" fmla="*/ 444967 w 598650"/>
                <a:gd name="connsiteY101" fmla="*/ 103346 h 580488"/>
                <a:gd name="connsiteX102" fmla="*/ 442096 w 598650"/>
                <a:gd name="connsiteY102" fmla="*/ 104780 h 580488"/>
                <a:gd name="connsiteX103" fmla="*/ 433481 w 598650"/>
                <a:gd name="connsiteY103" fmla="*/ 109082 h 580488"/>
                <a:gd name="connsiteX104" fmla="*/ 427738 w 598650"/>
                <a:gd name="connsiteY104" fmla="*/ 111949 h 580488"/>
                <a:gd name="connsiteX105" fmla="*/ 426302 w 598650"/>
                <a:gd name="connsiteY105" fmla="*/ 113383 h 580488"/>
                <a:gd name="connsiteX106" fmla="*/ 457889 w 598650"/>
                <a:gd name="connsiteY106" fmla="*/ 77536 h 580488"/>
                <a:gd name="connsiteX107" fmla="*/ 523934 w 598650"/>
                <a:gd name="connsiteY107" fmla="*/ 87574 h 580488"/>
                <a:gd name="connsiteX108" fmla="*/ 472247 w 598650"/>
                <a:gd name="connsiteY108" fmla="*/ 126288 h 580488"/>
                <a:gd name="connsiteX109" fmla="*/ 433481 w 598650"/>
                <a:gd name="connsiteY109" fmla="*/ 123420 h 580488"/>
                <a:gd name="connsiteX110" fmla="*/ 432045 w 598650"/>
                <a:gd name="connsiteY110" fmla="*/ 124854 h 580488"/>
                <a:gd name="connsiteX111" fmla="*/ 394715 w 598650"/>
                <a:gd name="connsiteY111" fmla="*/ 193680 h 580488"/>
                <a:gd name="connsiteX112" fmla="*/ 409073 w 598650"/>
                <a:gd name="connsiteY112" fmla="*/ 189379 h 580488"/>
                <a:gd name="connsiteX113" fmla="*/ 424866 w 598650"/>
                <a:gd name="connsiteY113" fmla="*/ 202284 h 580488"/>
                <a:gd name="connsiteX114" fmla="*/ 447839 w 598650"/>
                <a:gd name="connsiteY114" fmla="*/ 218056 h 580488"/>
                <a:gd name="connsiteX115" fmla="*/ 450710 w 598650"/>
                <a:gd name="connsiteY115" fmla="*/ 216622 h 580488"/>
                <a:gd name="connsiteX116" fmla="*/ 465068 w 598650"/>
                <a:gd name="connsiteY116" fmla="*/ 230961 h 580488"/>
                <a:gd name="connsiteX117" fmla="*/ 452146 w 598650"/>
                <a:gd name="connsiteY117" fmla="*/ 245300 h 580488"/>
                <a:gd name="connsiteX118" fmla="*/ 330106 w 598650"/>
                <a:gd name="connsiteY118" fmla="*/ 245300 h 580488"/>
                <a:gd name="connsiteX119" fmla="*/ 317184 w 598650"/>
                <a:gd name="connsiteY119" fmla="*/ 230961 h 580488"/>
                <a:gd name="connsiteX120" fmla="*/ 334413 w 598650"/>
                <a:gd name="connsiteY120" fmla="*/ 218056 h 580488"/>
                <a:gd name="connsiteX121" fmla="*/ 363128 w 598650"/>
                <a:gd name="connsiteY121" fmla="*/ 199416 h 580488"/>
                <a:gd name="connsiteX122" fmla="*/ 378922 w 598650"/>
                <a:gd name="connsiteY122" fmla="*/ 189379 h 580488"/>
                <a:gd name="connsiteX123" fmla="*/ 386101 w 598650"/>
                <a:gd name="connsiteY123" fmla="*/ 190813 h 580488"/>
                <a:gd name="connsiteX124" fmla="*/ 364564 w 598650"/>
                <a:gd name="connsiteY124" fmla="*/ 120553 h 580488"/>
                <a:gd name="connsiteX125" fmla="*/ 327234 w 598650"/>
                <a:gd name="connsiteY125" fmla="*/ 107648 h 580488"/>
                <a:gd name="connsiteX126" fmla="*/ 295647 w 598650"/>
                <a:gd name="connsiteY126" fmla="*/ 53161 h 580488"/>
                <a:gd name="connsiteX127" fmla="*/ 56095 w 598650"/>
                <a:gd name="connsiteY127" fmla="*/ 0 h 580488"/>
                <a:gd name="connsiteX128" fmla="*/ 598650 w 598650"/>
                <a:gd name="connsiteY128" fmla="*/ 0 h 580488"/>
                <a:gd name="connsiteX129" fmla="*/ 598650 w 598650"/>
                <a:gd name="connsiteY129" fmla="*/ 364156 h 580488"/>
                <a:gd name="connsiteX130" fmla="*/ 180969 w 598650"/>
                <a:gd name="connsiteY130" fmla="*/ 364156 h 580488"/>
                <a:gd name="connsiteX131" fmla="*/ 182404 w 598650"/>
                <a:gd name="connsiteY131" fmla="*/ 339784 h 580488"/>
                <a:gd name="connsiteX132" fmla="*/ 574250 w 598650"/>
                <a:gd name="connsiteY132" fmla="*/ 339784 h 580488"/>
                <a:gd name="connsiteX133" fmla="*/ 574250 w 598650"/>
                <a:gd name="connsiteY133" fmla="*/ 24372 h 580488"/>
                <a:gd name="connsiteX134" fmla="*/ 80495 w 598650"/>
                <a:gd name="connsiteY134" fmla="*/ 24372 h 580488"/>
                <a:gd name="connsiteX135" fmla="*/ 80495 w 598650"/>
                <a:gd name="connsiteY135" fmla="*/ 48745 h 580488"/>
                <a:gd name="connsiteX136" fmla="*/ 56095 w 598650"/>
                <a:gd name="connsiteY136"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98650" h="580488">
                  <a:moveTo>
                    <a:pt x="238173" y="288290"/>
                  </a:moveTo>
                  <a:lnTo>
                    <a:pt x="335879" y="288290"/>
                  </a:lnTo>
                  <a:lnTo>
                    <a:pt x="335879" y="294037"/>
                  </a:lnTo>
                  <a:lnTo>
                    <a:pt x="238173" y="294037"/>
                  </a:lnTo>
                  <a:close/>
                  <a:moveTo>
                    <a:pt x="453585" y="282542"/>
                  </a:moveTo>
                  <a:lnTo>
                    <a:pt x="549682" y="282542"/>
                  </a:lnTo>
                  <a:lnTo>
                    <a:pt x="549682" y="318406"/>
                  </a:lnTo>
                  <a:lnTo>
                    <a:pt x="453585" y="318406"/>
                  </a:lnTo>
                  <a:close/>
                  <a:moveTo>
                    <a:pt x="430596" y="169204"/>
                  </a:moveTo>
                  <a:lnTo>
                    <a:pt x="528302" y="169204"/>
                  </a:lnTo>
                  <a:lnTo>
                    <a:pt x="528302" y="174951"/>
                  </a:lnTo>
                  <a:lnTo>
                    <a:pt x="430596" y="174951"/>
                  </a:lnTo>
                  <a:close/>
                  <a:moveTo>
                    <a:pt x="278425" y="159088"/>
                  </a:moveTo>
                  <a:lnTo>
                    <a:pt x="295647" y="192054"/>
                  </a:lnTo>
                  <a:lnTo>
                    <a:pt x="169351" y="256554"/>
                  </a:lnTo>
                  <a:lnTo>
                    <a:pt x="162175" y="388422"/>
                  </a:lnTo>
                  <a:lnTo>
                    <a:pt x="157870" y="388422"/>
                  </a:lnTo>
                  <a:lnTo>
                    <a:pt x="157870" y="405622"/>
                  </a:lnTo>
                  <a:lnTo>
                    <a:pt x="157870" y="417088"/>
                  </a:lnTo>
                  <a:lnTo>
                    <a:pt x="157870" y="547522"/>
                  </a:lnTo>
                  <a:lnTo>
                    <a:pt x="162175" y="547522"/>
                  </a:lnTo>
                  <a:lnTo>
                    <a:pt x="192314" y="553255"/>
                  </a:lnTo>
                  <a:lnTo>
                    <a:pt x="192314" y="580488"/>
                  </a:lnTo>
                  <a:lnTo>
                    <a:pt x="166481" y="580488"/>
                  </a:lnTo>
                  <a:lnTo>
                    <a:pt x="137777" y="576188"/>
                  </a:lnTo>
                  <a:lnTo>
                    <a:pt x="137777" y="580488"/>
                  </a:lnTo>
                  <a:lnTo>
                    <a:pt x="104768" y="580488"/>
                  </a:lnTo>
                  <a:lnTo>
                    <a:pt x="104768" y="550388"/>
                  </a:lnTo>
                  <a:lnTo>
                    <a:pt x="104768" y="547522"/>
                  </a:lnTo>
                  <a:lnTo>
                    <a:pt x="104768" y="417088"/>
                  </a:lnTo>
                  <a:lnTo>
                    <a:pt x="86111" y="417088"/>
                  </a:lnTo>
                  <a:lnTo>
                    <a:pt x="86111" y="547522"/>
                  </a:lnTo>
                  <a:lnTo>
                    <a:pt x="86111" y="550388"/>
                  </a:lnTo>
                  <a:lnTo>
                    <a:pt x="86111" y="580488"/>
                  </a:lnTo>
                  <a:lnTo>
                    <a:pt x="54537" y="580488"/>
                  </a:lnTo>
                  <a:lnTo>
                    <a:pt x="54537" y="576188"/>
                  </a:lnTo>
                  <a:lnTo>
                    <a:pt x="24398" y="580488"/>
                  </a:lnTo>
                  <a:lnTo>
                    <a:pt x="0" y="580488"/>
                  </a:lnTo>
                  <a:lnTo>
                    <a:pt x="0" y="553255"/>
                  </a:lnTo>
                  <a:lnTo>
                    <a:pt x="28703" y="547522"/>
                  </a:lnTo>
                  <a:lnTo>
                    <a:pt x="34444" y="547522"/>
                  </a:lnTo>
                  <a:lnTo>
                    <a:pt x="34444" y="417088"/>
                  </a:lnTo>
                  <a:lnTo>
                    <a:pt x="34444" y="405622"/>
                  </a:lnTo>
                  <a:lnTo>
                    <a:pt x="34444" y="388422"/>
                  </a:lnTo>
                  <a:lnTo>
                    <a:pt x="30139" y="388422"/>
                  </a:lnTo>
                  <a:lnTo>
                    <a:pt x="28703" y="361188"/>
                  </a:lnTo>
                  <a:lnTo>
                    <a:pt x="4305" y="361188"/>
                  </a:lnTo>
                  <a:lnTo>
                    <a:pt x="7176" y="230754"/>
                  </a:lnTo>
                  <a:lnTo>
                    <a:pt x="67453" y="219288"/>
                  </a:lnTo>
                  <a:lnTo>
                    <a:pt x="94722" y="250821"/>
                  </a:lnTo>
                  <a:lnTo>
                    <a:pt x="121990" y="219288"/>
                  </a:lnTo>
                  <a:lnTo>
                    <a:pt x="163610" y="219288"/>
                  </a:lnTo>
                  <a:close/>
                  <a:moveTo>
                    <a:pt x="206677" y="93338"/>
                  </a:moveTo>
                  <a:lnTo>
                    <a:pt x="304383" y="93338"/>
                  </a:lnTo>
                  <a:lnTo>
                    <a:pt x="304383" y="99085"/>
                  </a:lnTo>
                  <a:lnTo>
                    <a:pt x="206677" y="99085"/>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295647" y="53161"/>
                  </a:moveTo>
                  <a:cubicBezTo>
                    <a:pt x="307133" y="58896"/>
                    <a:pt x="338720" y="51727"/>
                    <a:pt x="360257" y="68933"/>
                  </a:cubicBezTo>
                  <a:cubicBezTo>
                    <a:pt x="380358" y="83272"/>
                    <a:pt x="380358" y="106214"/>
                    <a:pt x="376050" y="113383"/>
                  </a:cubicBezTo>
                  <a:cubicBezTo>
                    <a:pt x="374614" y="113383"/>
                    <a:pt x="374614" y="113383"/>
                    <a:pt x="374614" y="111949"/>
                  </a:cubicBezTo>
                  <a:cubicBezTo>
                    <a:pt x="373179" y="110516"/>
                    <a:pt x="371743" y="109082"/>
                    <a:pt x="370307" y="106214"/>
                  </a:cubicBezTo>
                  <a:cubicBezTo>
                    <a:pt x="367436" y="104780"/>
                    <a:pt x="366000" y="101912"/>
                    <a:pt x="364564" y="100478"/>
                  </a:cubicBezTo>
                  <a:cubicBezTo>
                    <a:pt x="363128" y="99045"/>
                    <a:pt x="361693" y="97611"/>
                    <a:pt x="360257" y="97611"/>
                  </a:cubicBezTo>
                  <a:lnTo>
                    <a:pt x="358821" y="94743"/>
                  </a:lnTo>
                  <a:cubicBezTo>
                    <a:pt x="358821" y="94743"/>
                    <a:pt x="358821" y="94743"/>
                    <a:pt x="357385" y="93309"/>
                  </a:cubicBezTo>
                  <a:lnTo>
                    <a:pt x="354514" y="90441"/>
                  </a:lnTo>
                  <a:cubicBezTo>
                    <a:pt x="353078" y="90441"/>
                    <a:pt x="351642" y="89007"/>
                    <a:pt x="350206" y="89007"/>
                  </a:cubicBezTo>
                  <a:cubicBezTo>
                    <a:pt x="348771" y="86140"/>
                    <a:pt x="345899" y="84706"/>
                    <a:pt x="344463" y="83272"/>
                  </a:cubicBezTo>
                  <a:cubicBezTo>
                    <a:pt x="340156" y="80404"/>
                    <a:pt x="335849" y="77536"/>
                    <a:pt x="331541" y="74669"/>
                  </a:cubicBezTo>
                  <a:cubicBezTo>
                    <a:pt x="324363" y="70367"/>
                    <a:pt x="318620" y="68933"/>
                    <a:pt x="318620" y="68933"/>
                  </a:cubicBezTo>
                  <a:cubicBezTo>
                    <a:pt x="318620" y="68933"/>
                    <a:pt x="320055" y="68933"/>
                    <a:pt x="321491" y="71801"/>
                  </a:cubicBezTo>
                  <a:cubicBezTo>
                    <a:pt x="322927" y="73235"/>
                    <a:pt x="325798" y="76103"/>
                    <a:pt x="328670" y="78970"/>
                  </a:cubicBezTo>
                  <a:cubicBezTo>
                    <a:pt x="330106" y="80404"/>
                    <a:pt x="332977" y="81838"/>
                    <a:pt x="334413" y="83272"/>
                  </a:cubicBezTo>
                  <a:cubicBezTo>
                    <a:pt x="335849" y="84706"/>
                    <a:pt x="338720" y="86140"/>
                    <a:pt x="340156" y="89007"/>
                  </a:cubicBezTo>
                  <a:cubicBezTo>
                    <a:pt x="341592" y="90441"/>
                    <a:pt x="344463" y="91875"/>
                    <a:pt x="345899" y="93309"/>
                  </a:cubicBezTo>
                  <a:cubicBezTo>
                    <a:pt x="348771" y="96177"/>
                    <a:pt x="350206" y="97611"/>
                    <a:pt x="353078" y="99045"/>
                  </a:cubicBezTo>
                  <a:cubicBezTo>
                    <a:pt x="354514" y="101912"/>
                    <a:pt x="355949" y="103346"/>
                    <a:pt x="358821" y="106214"/>
                  </a:cubicBezTo>
                  <a:cubicBezTo>
                    <a:pt x="360257" y="107648"/>
                    <a:pt x="361693" y="109082"/>
                    <a:pt x="364564" y="111949"/>
                  </a:cubicBezTo>
                  <a:cubicBezTo>
                    <a:pt x="366000" y="113383"/>
                    <a:pt x="368871" y="116251"/>
                    <a:pt x="370307" y="117685"/>
                  </a:cubicBezTo>
                  <a:cubicBezTo>
                    <a:pt x="386101" y="133458"/>
                    <a:pt x="390408" y="154966"/>
                    <a:pt x="391844" y="176474"/>
                  </a:cubicBezTo>
                  <a:cubicBezTo>
                    <a:pt x="397587" y="153532"/>
                    <a:pt x="407637" y="132024"/>
                    <a:pt x="429174" y="119119"/>
                  </a:cubicBezTo>
                  <a:cubicBezTo>
                    <a:pt x="430609" y="117685"/>
                    <a:pt x="432045" y="117685"/>
                    <a:pt x="434917" y="116251"/>
                  </a:cubicBezTo>
                  <a:cubicBezTo>
                    <a:pt x="437788" y="114817"/>
                    <a:pt x="442096" y="113383"/>
                    <a:pt x="444967" y="111949"/>
                  </a:cubicBezTo>
                  <a:cubicBezTo>
                    <a:pt x="447839" y="111949"/>
                    <a:pt x="449274" y="110516"/>
                    <a:pt x="452146" y="109082"/>
                  </a:cubicBezTo>
                  <a:cubicBezTo>
                    <a:pt x="455017" y="107648"/>
                    <a:pt x="457889" y="107648"/>
                    <a:pt x="460760" y="106214"/>
                  </a:cubicBezTo>
                  <a:cubicBezTo>
                    <a:pt x="463632" y="104780"/>
                    <a:pt x="465068" y="104780"/>
                    <a:pt x="467939" y="103346"/>
                  </a:cubicBezTo>
                  <a:cubicBezTo>
                    <a:pt x="470811" y="101912"/>
                    <a:pt x="473682" y="101912"/>
                    <a:pt x="475118" y="100478"/>
                  </a:cubicBezTo>
                  <a:cubicBezTo>
                    <a:pt x="477990" y="100478"/>
                    <a:pt x="479425" y="99045"/>
                    <a:pt x="482297" y="99045"/>
                  </a:cubicBezTo>
                  <a:cubicBezTo>
                    <a:pt x="486604" y="96177"/>
                    <a:pt x="489476" y="96177"/>
                    <a:pt x="492347" y="94743"/>
                  </a:cubicBezTo>
                  <a:cubicBezTo>
                    <a:pt x="493783" y="93309"/>
                    <a:pt x="495219" y="93309"/>
                    <a:pt x="495219" y="93309"/>
                  </a:cubicBezTo>
                  <a:cubicBezTo>
                    <a:pt x="495219" y="93309"/>
                    <a:pt x="489476" y="93309"/>
                    <a:pt x="480861" y="94743"/>
                  </a:cubicBezTo>
                  <a:cubicBezTo>
                    <a:pt x="476554" y="94743"/>
                    <a:pt x="472247" y="96177"/>
                    <a:pt x="466504" y="97611"/>
                  </a:cubicBezTo>
                  <a:cubicBezTo>
                    <a:pt x="463632" y="97611"/>
                    <a:pt x="460760" y="99045"/>
                    <a:pt x="457889" y="99045"/>
                  </a:cubicBezTo>
                  <a:cubicBezTo>
                    <a:pt x="456453" y="99045"/>
                    <a:pt x="455017" y="100478"/>
                    <a:pt x="453582" y="100478"/>
                  </a:cubicBezTo>
                  <a:lnTo>
                    <a:pt x="449274" y="101912"/>
                  </a:lnTo>
                  <a:cubicBezTo>
                    <a:pt x="449274" y="101912"/>
                    <a:pt x="447839" y="101912"/>
                    <a:pt x="447839" y="101912"/>
                  </a:cubicBezTo>
                  <a:lnTo>
                    <a:pt x="444967" y="103346"/>
                  </a:lnTo>
                  <a:cubicBezTo>
                    <a:pt x="444967" y="103346"/>
                    <a:pt x="443531" y="104780"/>
                    <a:pt x="442096" y="104780"/>
                  </a:cubicBezTo>
                  <a:cubicBezTo>
                    <a:pt x="439224" y="106214"/>
                    <a:pt x="436352" y="107648"/>
                    <a:pt x="433481" y="109082"/>
                  </a:cubicBezTo>
                  <a:cubicBezTo>
                    <a:pt x="432045" y="110516"/>
                    <a:pt x="429174" y="111949"/>
                    <a:pt x="427738" y="111949"/>
                  </a:cubicBezTo>
                  <a:cubicBezTo>
                    <a:pt x="426302" y="113383"/>
                    <a:pt x="426302" y="113383"/>
                    <a:pt x="426302" y="113383"/>
                  </a:cubicBezTo>
                  <a:cubicBezTo>
                    <a:pt x="424866" y="104780"/>
                    <a:pt x="433481" y="83272"/>
                    <a:pt x="457889" y="77536"/>
                  </a:cubicBezTo>
                  <a:cubicBezTo>
                    <a:pt x="483733" y="70367"/>
                    <a:pt x="509577" y="89007"/>
                    <a:pt x="523934" y="87574"/>
                  </a:cubicBezTo>
                  <a:cubicBezTo>
                    <a:pt x="503834" y="101912"/>
                    <a:pt x="500962" y="114817"/>
                    <a:pt x="472247" y="126288"/>
                  </a:cubicBezTo>
                  <a:cubicBezTo>
                    <a:pt x="453582" y="133458"/>
                    <a:pt x="440660" y="129156"/>
                    <a:pt x="433481" y="123420"/>
                  </a:cubicBezTo>
                  <a:cubicBezTo>
                    <a:pt x="433481" y="123420"/>
                    <a:pt x="433481" y="123420"/>
                    <a:pt x="432045" y="124854"/>
                  </a:cubicBezTo>
                  <a:cubicBezTo>
                    <a:pt x="409073" y="137759"/>
                    <a:pt x="400458" y="166437"/>
                    <a:pt x="394715" y="193680"/>
                  </a:cubicBezTo>
                  <a:cubicBezTo>
                    <a:pt x="397587" y="190813"/>
                    <a:pt x="401894" y="189379"/>
                    <a:pt x="409073" y="189379"/>
                  </a:cubicBezTo>
                  <a:cubicBezTo>
                    <a:pt x="420559" y="189379"/>
                    <a:pt x="423431" y="195114"/>
                    <a:pt x="424866" y="202284"/>
                  </a:cubicBezTo>
                  <a:cubicBezTo>
                    <a:pt x="446403" y="192246"/>
                    <a:pt x="447839" y="216622"/>
                    <a:pt x="447839" y="218056"/>
                  </a:cubicBezTo>
                  <a:cubicBezTo>
                    <a:pt x="449274" y="216622"/>
                    <a:pt x="449274" y="216622"/>
                    <a:pt x="450710" y="216622"/>
                  </a:cubicBezTo>
                  <a:cubicBezTo>
                    <a:pt x="459325" y="216622"/>
                    <a:pt x="465068" y="223792"/>
                    <a:pt x="465068" y="230961"/>
                  </a:cubicBezTo>
                  <a:cubicBezTo>
                    <a:pt x="465068" y="239564"/>
                    <a:pt x="452146" y="245300"/>
                    <a:pt x="452146" y="245300"/>
                  </a:cubicBezTo>
                  <a:lnTo>
                    <a:pt x="330106" y="245300"/>
                  </a:lnTo>
                  <a:cubicBezTo>
                    <a:pt x="322927" y="245300"/>
                    <a:pt x="317184" y="239564"/>
                    <a:pt x="317184" y="230961"/>
                  </a:cubicBezTo>
                  <a:cubicBezTo>
                    <a:pt x="317184" y="223792"/>
                    <a:pt x="327234" y="215188"/>
                    <a:pt x="334413" y="218056"/>
                  </a:cubicBezTo>
                  <a:cubicBezTo>
                    <a:pt x="335849" y="206585"/>
                    <a:pt x="347335" y="193680"/>
                    <a:pt x="363128" y="199416"/>
                  </a:cubicBezTo>
                  <a:cubicBezTo>
                    <a:pt x="366000" y="193680"/>
                    <a:pt x="371743" y="189379"/>
                    <a:pt x="378922" y="189379"/>
                  </a:cubicBezTo>
                  <a:cubicBezTo>
                    <a:pt x="381793" y="189379"/>
                    <a:pt x="383229" y="189379"/>
                    <a:pt x="386101" y="190813"/>
                  </a:cubicBezTo>
                  <a:cubicBezTo>
                    <a:pt x="386101" y="165003"/>
                    <a:pt x="383229" y="137759"/>
                    <a:pt x="364564" y="120553"/>
                  </a:cubicBezTo>
                  <a:cubicBezTo>
                    <a:pt x="354514" y="123420"/>
                    <a:pt x="341592" y="121987"/>
                    <a:pt x="327234" y="107648"/>
                  </a:cubicBezTo>
                  <a:cubicBezTo>
                    <a:pt x="305698" y="86140"/>
                    <a:pt x="308569" y="73235"/>
                    <a:pt x="295647" y="53161"/>
                  </a:cubicBezTo>
                  <a:close/>
                  <a:moveTo>
                    <a:pt x="56095" y="0"/>
                  </a:moveTo>
                  <a:lnTo>
                    <a:pt x="598650" y="0"/>
                  </a:lnTo>
                  <a:lnTo>
                    <a:pt x="598650" y="364156"/>
                  </a:lnTo>
                  <a:lnTo>
                    <a:pt x="180969" y="364156"/>
                  </a:lnTo>
                  <a:lnTo>
                    <a:pt x="182404" y="339784"/>
                  </a:lnTo>
                  <a:lnTo>
                    <a:pt x="574250" y="339784"/>
                  </a:lnTo>
                  <a:lnTo>
                    <a:pt x="574250" y="24372"/>
                  </a:lnTo>
                  <a:lnTo>
                    <a:pt x="80495" y="24372"/>
                  </a:lnTo>
                  <a:lnTo>
                    <a:pt x="80495" y="48745"/>
                  </a:lnTo>
                  <a:lnTo>
                    <a:pt x="56095" y="57347"/>
                  </a:lnTo>
                  <a:close/>
                </a:path>
              </a:pathLst>
            </a:custGeom>
            <a:solidFill>
              <a:schemeClr val="accent3"/>
            </a:solidFill>
            <a:ln>
              <a:noFill/>
            </a:ln>
          </p:spPr>
          <p:txBody>
            <a:bodyPr/>
            <a:lstStyle/>
            <a:p>
              <a:endParaRPr lang="zh-CN" altLang="en-US">
                <a:cs typeface="+mn-ea"/>
                <a:sym typeface="+mn-lt"/>
              </a:endParaRPr>
            </a:p>
          </p:txBody>
        </p:sp>
      </p:grpSp>
      <p:sp>
        <p:nvSpPr>
          <p:cNvPr id="23" name="TextBox 22"/>
          <p:cNvSpPr txBox="1"/>
          <p:nvPr/>
        </p:nvSpPr>
        <p:spPr>
          <a:xfrm>
            <a:off x="838200" y="1443000"/>
            <a:ext cx="10466070" cy="4661535"/>
          </a:xfrm>
          <a:prstGeom prst="rect">
            <a:avLst/>
          </a:prstGeom>
          <a:noFill/>
        </p:spPr>
        <p:txBody>
          <a:bodyPr wrap="square" rtlCol="0">
            <a:spAutoFit/>
          </a:bodyPr>
          <a:lstStyle/>
          <a:p>
            <a:pPr>
              <a:lnSpc>
                <a:spcPct val="150000"/>
              </a:lnSpc>
            </a:pPr>
            <a:r>
              <a:rPr lang="en-US" sz="2200" dirty="0">
                <a:latin typeface="宋体" panose="02010600030101010101" pitchFamily="2" charset="-122"/>
                <a:ea typeface="宋体" panose="02010600030101010101" pitchFamily="2" charset="-122"/>
                <a:cs typeface="宋体" panose="02010600030101010101" pitchFamily="2" charset="-122"/>
              </a:rPr>
              <a:t>5</a:t>
            </a:r>
            <a:r>
              <a:rPr sz="2200" dirty="0">
                <a:latin typeface="宋体" panose="02010600030101010101" pitchFamily="2" charset="-122"/>
                <a:ea typeface="宋体" panose="02010600030101010101" pitchFamily="2" charset="-122"/>
                <a:cs typeface="宋体" panose="02010600030101010101" pitchFamily="2" charset="-122"/>
              </a:rPr>
              <a:t>.[</a:t>
            </a:r>
            <a:r>
              <a:rPr sz="2200" dirty="0">
                <a:latin typeface="仿宋" panose="02010609060101010101" pitchFamily="49" charset="-122"/>
                <a:ea typeface="仿宋" panose="02010609060101010101" pitchFamily="49" charset="-122"/>
                <a:cs typeface="仿宋" panose="02010609060101010101" pitchFamily="49" charset="-122"/>
              </a:rPr>
              <a:t>2014河南B卷,8](多选</a:t>
            </a:r>
            <a:r>
              <a:rPr sz="2200" dirty="0">
                <a:latin typeface="宋体" panose="02010600030101010101" pitchFamily="2" charset="-122"/>
                <a:ea typeface="宋体" panose="02010600030101010101" pitchFamily="2" charset="-122"/>
                <a:cs typeface="宋体" panose="02010600030101010101" pitchFamily="2" charset="-122"/>
              </a:rPr>
              <a:t>)</a:t>
            </a:r>
            <a:r>
              <a:rPr sz="2200" dirty="0">
                <a:latin typeface="楷体" panose="02010609060101010101" pitchFamily="49" charset="-122"/>
                <a:ea typeface="楷体" panose="02010609060101010101" pitchFamily="49" charset="-122"/>
                <a:cs typeface="楷体" panose="02010609060101010101" pitchFamily="49" charset="-122"/>
              </a:rPr>
              <a:t>一对年轻夫妻,靠手机贴膜的手艺,三年间买了两套房。勤劳加诚信,使不起眼的手机贴膜手艺,成了发家致富的途径。无独有偶,社会上还有月入过万的快递哥,日薪超白领的泥瓦匠,万元难求的月嫂……这启示我们(      )</a:t>
            </a:r>
            <a:endParaRPr sz="2200" dirty="0"/>
          </a:p>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rPr>
              <a:t>A.三百六十行,行行出状元     </a:t>
            </a:r>
            <a:r>
              <a:rPr sz="2200" dirty="0">
                <a:latin typeface="宋体" panose="02010600030101010101" pitchFamily="2" charset="-122"/>
                <a:ea typeface="宋体" panose="02010600030101010101" pitchFamily="2" charset="-122"/>
                <a:cs typeface="宋体" panose="02010600030101010101" pitchFamily="2" charset="-122"/>
                <a:sym typeface="+mn-ea"/>
              </a:rPr>
              <a:t>B.只要肯奋斗,必定赚大钱</a:t>
            </a:r>
            <a:r>
              <a:rPr sz="2200" dirty="0">
                <a:latin typeface="宋体" panose="02010600030101010101" pitchFamily="2" charset="-122"/>
                <a:ea typeface="宋体" panose="02010600030101010101" pitchFamily="2" charset="-122"/>
                <a:cs typeface="宋体" panose="02010600030101010101" pitchFamily="2" charset="-122"/>
              </a:rPr>
              <a:t>  </a:t>
            </a:r>
          </a:p>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sym typeface="+mn-ea"/>
              </a:rPr>
              <a:t>C.劳动有分工,职业无贵贱     D.顺应时代潮,更新择业观</a:t>
            </a:r>
            <a:endParaRPr sz="22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200" dirty="0">
                <a:latin typeface="宋体" panose="02010600030101010101" pitchFamily="2" charset="-122"/>
                <a:ea typeface="宋体" panose="02010600030101010101" pitchFamily="2" charset="-122"/>
                <a:cs typeface="宋体" panose="02010600030101010101" pitchFamily="2" charset="-122"/>
              </a:rPr>
              <a:t>       </a:t>
            </a:r>
          </a:p>
          <a:p>
            <a:pPr>
              <a:lnSpc>
                <a:spcPct val="150000"/>
              </a:lnSpc>
            </a:pPr>
            <a:endParaRPr sz="22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sz="2200" dirty="0">
              <a:latin typeface="宋体" panose="02010600030101010101" pitchFamily="2" charset="-122"/>
              <a:ea typeface="宋体" panose="02010600030101010101" pitchFamily="2" charset="-122"/>
              <a:cs typeface="宋体" panose="02010600030101010101" pitchFamily="2" charset="-122"/>
            </a:endParaRPr>
          </a:p>
          <a:p>
            <a:pPr>
              <a:lnSpc>
                <a:spcPct val="150000"/>
              </a:lnSpc>
            </a:pPr>
            <a:endParaRPr sz="2200" dirty="0">
              <a:latin typeface="宋体" panose="02010600030101010101" pitchFamily="2" charset="-122"/>
              <a:ea typeface="宋体" panose="02010600030101010101" pitchFamily="2" charset="-122"/>
              <a:cs typeface="宋体" panose="02010600030101010101" pitchFamily="2" charset="-122"/>
            </a:endParaRPr>
          </a:p>
        </p:txBody>
      </p:sp>
      <p:sp>
        <p:nvSpPr>
          <p:cNvPr id="25" name="TextBox 24"/>
          <p:cNvSpPr txBox="1"/>
          <p:nvPr/>
        </p:nvSpPr>
        <p:spPr>
          <a:xfrm rot="10800000" flipH="1" flipV="1">
            <a:off x="9838055" y="2599690"/>
            <a:ext cx="1035050" cy="368300"/>
          </a:xfrm>
          <a:prstGeom prst="rect">
            <a:avLst/>
          </a:prstGeom>
          <a:noFill/>
        </p:spPr>
        <p:txBody>
          <a:bodyPr wrap="square" rtlCol="0">
            <a:spAutoFit/>
          </a:bodyPr>
          <a:lstStyle/>
          <a:p>
            <a:r>
              <a:rPr lang="en-US" altLang="zh-CN" dirty="0">
                <a:solidFill>
                  <a:schemeClr val="accent1"/>
                </a:solidFill>
                <a:latin typeface="Times New Roman" panose="02020603050405020304" pitchFamily="18" charset="0"/>
                <a:cs typeface="Times New Roman" panose="02020603050405020304" pitchFamily="18" charset="0"/>
              </a:rPr>
              <a:t>ACD</a:t>
            </a:r>
            <a:endParaRPr lang="zh-CN" altLang="en-US" dirty="0">
              <a:solidFill>
                <a:schemeClr val="accent1"/>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965200" y="4074795"/>
            <a:ext cx="10260965" cy="2122805"/>
          </a:xfrm>
          <a:prstGeom prst="rect">
            <a:avLst/>
          </a:prstGeom>
          <a:noFill/>
        </p:spPr>
        <p:txBody>
          <a:bodyPr wrap="square" rtlCol="0">
            <a:spAutoFit/>
          </a:bodyPr>
          <a:lstStyle/>
          <a:p>
            <a:pPr>
              <a:lnSpc>
                <a:spcPct val="150000"/>
              </a:lnSpc>
            </a:pPr>
            <a:r>
              <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解析</a:t>
            </a:r>
            <a:r>
              <a:rPr lang="en-US" altLang="zh-CN"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rPr>
              <a:t>】</a:t>
            </a:r>
            <a:endParaRPr lang="zh-CN" altLang="en-US" sz="2200" dirty="0">
              <a:solidFill>
                <a:schemeClr val="accent1"/>
              </a:solidFill>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pPr>
            <a:r>
              <a:rPr sz="2200" dirty="0">
                <a:solidFill>
                  <a:schemeClr val="accent1"/>
                </a:solidFill>
                <a:latin typeface="Times New Roman" panose="02020603050405020304" pitchFamily="18" charset="0"/>
                <a:ea typeface="楷体" panose="02010609060101010101" pitchFamily="49" charset="-122"/>
                <a:cs typeface="Times New Roman" panose="02020603050405020304" pitchFamily="18" charset="0"/>
              </a:rPr>
              <a:t>      本题考查树立正确的择业观的相关知识。职业不分高低贵贱,不论从事哪种职业</a:t>
            </a:r>
            <a:r>
              <a:rPr lang="zh-CN" sz="2200" dirty="0">
                <a:solidFill>
                  <a:schemeClr val="accent1"/>
                </a:solidFill>
                <a:latin typeface="Times New Roman" panose="02020603050405020304" pitchFamily="18" charset="0"/>
                <a:ea typeface="楷体" panose="02010609060101010101" pitchFamily="49" charset="-122"/>
                <a:cs typeface="Times New Roman" panose="02020603050405020304" pitchFamily="18" charset="0"/>
              </a:rPr>
              <a:t>，</a:t>
            </a:r>
            <a:r>
              <a:rPr sz="2200" dirty="0">
                <a:solidFill>
                  <a:schemeClr val="accent1"/>
                </a:solidFill>
                <a:latin typeface="Times New Roman" panose="02020603050405020304" pitchFamily="18" charset="0"/>
                <a:ea typeface="楷体" panose="02010609060101010101" pitchFamily="49" charset="-122"/>
                <a:cs typeface="Times New Roman" panose="02020603050405020304" pitchFamily="18" charset="0"/>
              </a:rPr>
              <a:t>只要努力奋斗,都能有所收获。随着时代的发展,我们需要不断更新自己的择业观。B说法过于绝对。A、C、D说法正确且符合题意。</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500"/>
                            </p:stCondLst>
                            <p:childTnLst>
                              <p:par>
                                <p:cTn id="14" presetID="18" presetClass="entr" presetSubtype="6"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strips(downRight)">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5" grpId="0"/>
      <p:bldP spid="29"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圆角矩形 50"/>
          <p:cNvSpPr/>
          <p:nvPr/>
        </p:nvSpPr>
        <p:spPr>
          <a:xfrm>
            <a:off x="635000" y="1335481"/>
            <a:ext cx="10885488" cy="5358830"/>
          </a:xfrm>
          <a:prstGeom prst="roundRect">
            <a:avLst>
              <a:gd name="adj" fmla="val 267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0" name="直接连接符 69"/>
          <p:cNvCxnSpPr/>
          <p:nvPr/>
        </p:nvCxnSpPr>
        <p:spPr>
          <a:xfrm>
            <a:off x="0" y="736600"/>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689101" y="-1"/>
            <a:ext cx="10502899" cy="7420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4" name="矩形 33"/>
          <p:cNvSpPr/>
          <p:nvPr/>
        </p:nvSpPr>
        <p:spPr>
          <a:xfrm>
            <a:off x="1708507" y="18141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grpSp>
        <p:nvGrpSpPr>
          <p:cNvPr id="2" name="组合 1"/>
          <p:cNvGrpSpPr/>
          <p:nvPr/>
        </p:nvGrpSpPr>
        <p:grpSpPr>
          <a:xfrm>
            <a:off x="100614" y="165300"/>
            <a:ext cx="1572859" cy="535531"/>
            <a:chOff x="100614" y="165300"/>
            <a:chExt cx="1572859" cy="535531"/>
          </a:xfrm>
        </p:grpSpPr>
        <p:sp>
          <p:nvSpPr>
            <p:cNvPr id="38" name="文本框 37"/>
            <p:cNvSpPr txBox="1"/>
            <p:nvPr/>
          </p:nvSpPr>
          <p:spPr>
            <a:xfrm>
              <a:off x="507812" y="165300"/>
              <a:ext cx="1165661" cy="535531"/>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pPr>
                <a:lnSpc>
                  <a:spcPct val="120000"/>
                </a:lnSpc>
              </a:pPr>
              <a:r>
                <a:rPr lang="zh-CN" altLang="en-US" dirty="0">
                  <a:solidFill>
                    <a:schemeClr val="accent3"/>
                  </a:solidFill>
                  <a:sym typeface="+mn-lt"/>
                </a:rPr>
                <a:t>真题帮</a:t>
              </a:r>
            </a:p>
          </p:txBody>
        </p:sp>
        <p:sp>
          <p:nvSpPr>
            <p:cNvPr id="59" name="teacher-on-biology-class_43821"/>
            <p:cNvSpPr>
              <a:spLocks noChangeAspect="1"/>
            </p:cNvSpPr>
            <p:nvPr/>
          </p:nvSpPr>
          <p:spPr bwMode="auto">
            <a:xfrm>
              <a:off x="100614" y="204515"/>
              <a:ext cx="465232" cy="451118"/>
            </a:xfrm>
            <a:custGeom>
              <a:avLst/>
              <a:gdLst>
                <a:gd name="connsiteX0" fmla="*/ 238173 w 598650"/>
                <a:gd name="connsiteY0" fmla="*/ 288290 h 580488"/>
                <a:gd name="connsiteX1" fmla="*/ 335879 w 598650"/>
                <a:gd name="connsiteY1" fmla="*/ 288290 h 580488"/>
                <a:gd name="connsiteX2" fmla="*/ 335879 w 598650"/>
                <a:gd name="connsiteY2" fmla="*/ 294037 h 580488"/>
                <a:gd name="connsiteX3" fmla="*/ 238173 w 598650"/>
                <a:gd name="connsiteY3" fmla="*/ 294037 h 580488"/>
                <a:gd name="connsiteX4" fmla="*/ 453585 w 598650"/>
                <a:gd name="connsiteY4" fmla="*/ 282542 h 580488"/>
                <a:gd name="connsiteX5" fmla="*/ 549682 w 598650"/>
                <a:gd name="connsiteY5" fmla="*/ 282542 h 580488"/>
                <a:gd name="connsiteX6" fmla="*/ 549682 w 598650"/>
                <a:gd name="connsiteY6" fmla="*/ 318406 h 580488"/>
                <a:gd name="connsiteX7" fmla="*/ 453585 w 598650"/>
                <a:gd name="connsiteY7" fmla="*/ 318406 h 580488"/>
                <a:gd name="connsiteX8" fmla="*/ 430596 w 598650"/>
                <a:gd name="connsiteY8" fmla="*/ 169204 h 580488"/>
                <a:gd name="connsiteX9" fmla="*/ 528302 w 598650"/>
                <a:gd name="connsiteY9" fmla="*/ 169204 h 580488"/>
                <a:gd name="connsiteX10" fmla="*/ 528302 w 598650"/>
                <a:gd name="connsiteY10" fmla="*/ 174951 h 580488"/>
                <a:gd name="connsiteX11" fmla="*/ 430596 w 598650"/>
                <a:gd name="connsiteY11" fmla="*/ 174951 h 580488"/>
                <a:gd name="connsiteX12" fmla="*/ 278425 w 598650"/>
                <a:gd name="connsiteY12" fmla="*/ 159088 h 580488"/>
                <a:gd name="connsiteX13" fmla="*/ 295647 w 598650"/>
                <a:gd name="connsiteY13" fmla="*/ 192054 h 580488"/>
                <a:gd name="connsiteX14" fmla="*/ 169351 w 598650"/>
                <a:gd name="connsiteY14" fmla="*/ 256554 h 580488"/>
                <a:gd name="connsiteX15" fmla="*/ 162175 w 598650"/>
                <a:gd name="connsiteY15" fmla="*/ 388422 h 580488"/>
                <a:gd name="connsiteX16" fmla="*/ 157870 w 598650"/>
                <a:gd name="connsiteY16" fmla="*/ 388422 h 580488"/>
                <a:gd name="connsiteX17" fmla="*/ 157870 w 598650"/>
                <a:gd name="connsiteY17" fmla="*/ 405622 h 580488"/>
                <a:gd name="connsiteX18" fmla="*/ 157870 w 598650"/>
                <a:gd name="connsiteY18" fmla="*/ 417088 h 580488"/>
                <a:gd name="connsiteX19" fmla="*/ 157870 w 598650"/>
                <a:gd name="connsiteY19" fmla="*/ 547522 h 580488"/>
                <a:gd name="connsiteX20" fmla="*/ 162175 w 598650"/>
                <a:gd name="connsiteY20" fmla="*/ 547522 h 580488"/>
                <a:gd name="connsiteX21" fmla="*/ 192314 w 598650"/>
                <a:gd name="connsiteY21" fmla="*/ 553255 h 580488"/>
                <a:gd name="connsiteX22" fmla="*/ 192314 w 598650"/>
                <a:gd name="connsiteY22" fmla="*/ 580488 h 580488"/>
                <a:gd name="connsiteX23" fmla="*/ 166481 w 598650"/>
                <a:gd name="connsiteY23" fmla="*/ 580488 h 580488"/>
                <a:gd name="connsiteX24" fmla="*/ 137777 w 598650"/>
                <a:gd name="connsiteY24" fmla="*/ 576188 h 580488"/>
                <a:gd name="connsiteX25" fmla="*/ 137777 w 598650"/>
                <a:gd name="connsiteY25" fmla="*/ 580488 h 580488"/>
                <a:gd name="connsiteX26" fmla="*/ 104768 w 598650"/>
                <a:gd name="connsiteY26" fmla="*/ 580488 h 580488"/>
                <a:gd name="connsiteX27" fmla="*/ 104768 w 598650"/>
                <a:gd name="connsiteY27" fmla="*/ 550388 h 580488"/>
                <a:gd name="connsiteX28" fmla="*/ 104768 w 598650"/>
                <a:gd name="connsiteY28" fmla="*/ 547522 h 580488"/>
                <a:gd name="connsiteX29" fmla="*/ 104768 w 598650"/>
                <a:gd name="connsiteY29" fmla="*/ 417088 h 580488"/>
                <a:gd name="connsiteX30" fmla="*/ 86111 w 598650"/>
                <a:gd name="connsiteY30" fmla="*/ 417088 h 580488"/>
                <a:gd name="connsiteX31" fmla="*/ 86111 w 598650"/>
                <a:gd name="connsiteY31" fmla="*/ 547522 h 580488"/>
                <a:gd name="connsiteX32" fmla="*/ 86111 w 598650"/>
                <a:gd name="connsiteY32" fmla="*/ 550388 h 580488"/>
                <a:gd name="connsiteX33" fmla="*/ 86111 w 598650"/>
                <a:gd name="connsiteY33" fmla="*/ 580488 h 580488"/>
                <a:gd name="connsiteX34" fmla="*/ 54537 w 598650"/>
                <a:gd name="connsiteY34" fmla="*/ 580488 h 580488"/>
                <a:gd name="connsiteX35" fmla="*/ 54537 w 598650"/>
                <a:gd name="connsiteY35" fmla="*/ 576188 h 580488"/>
                <a:gd name="connsiteX36" fmla="*/ 24398 w 598650"/>
                <a:gd name="connsiteY36" fmla="*/ 580488 h 580488"/>
                <a:gd name="connsiteX37" fmla="*/ 0 w 598650"/>
                <a:gd name="connsiteY37" fmla="*/ 580488 h 580488"/>
                <a:gd name="connsiteX38" fmla="*/ 0 w 598650"/>
                <a:gd name="connsiteY38" fmla="*/ 553255 h 580488"/>
                <a:gd name="connsiteX39" fmla="*/ 28703 w 598650"/>
                <a:gd name="connsiteY39" fmla="*/ 547522 h 580488"/>
                <a:gd name="connsiteX40" fmla="*/ 34444 w 598650"/>
                <a:gd name="connsiteY40" fmla="*/ 547522 h 580488"/>
                <a:gd name="connsiteX41" fmla="*/ 34444 w 598650"/>
                <a:gd name="connsiteY41" fmla="*/ 417088 h 580488"/>
                <a:gd name="connsiteX42" fmla="*/ 34444 w 598650"/>
                <a:gd name="connsiteY42" fmla="*/ 405622 h 580488"/>
                <a:gd name="connsiteX43" fmla="*/ 34444 w 598650"/>
                <a:gd name="connsiteY43" fmla="*/ 388422 h 580488"/>
                <a:gd name="connsiteX44" fmla="*/ 30139 w 598650"/>
                <a:gd name="connsiteY44" fmla="*/ 388422 h 580488"/>
                <a:gd name="connsiteX45" fmla="*/ 28703 w 598650"/>
                <a:gd name="connsiteY45" fmla="*/ 361188 h 580488"/>
                <a:gd name="connsiteX46" fmla="*/ 4305 w 598650"/>
                <a:gd name="connsiteY46" fmla="*/ 361188 h 580488"/>
                <a:gd name="connsiteX47" fmla="*/ 7176 w 598650"/>
                <a:gd name="connsiteY47" fmla="*/ 230754 h 580488"/>
                <a:gd name="connsiteX48" fmla="*/ 67453 w 598650"/>
                <a:gd name="connsiteY48" fmla="*/ 219288 h 580488"/>
                <a:gd name="connsiteX49" fmla="*/ 94722 w 598650"/>
                <a:gd name="connsiteY49" fmla="*/ 250821 h 580488"/>
                <a:gd name="connsiteX50" fmla="*/ 121990 w 598650"/>
                <a:gd name="connsiteY50" fmla="*/ 219288 h 580488"/>
                <a:gd name="connsiteX51" fmla="*/ 163610 w 598650"/>
                <a:gd name="connsiteY51" fmla="*/ 219288 h 580488"/>
                <a:gd name="connsiteX52" fmla="*/ 206677 w 598650"/>
                <a:gd name="connsiteY52" fmla="*/ 93338 h 580488"/>
                <a:gd name="connsiteX53" fmla="*/ 304383 w 598650"/>
                <a:gd name="connsiteY53" fmla="*/ 93338 h 580488"/>
                <a:gd name="connsiteX54" fmla="*/ 304383 w 598650"/>
                <a:gd name="connsiteY54" fmla="*/ 99085 h 580488"/>
                <a:gd name="connsiteX55" fmla="*/ 206677 w 598650"/>
                <a:gd name="connsiteY55" fmla="*/ 99085 h 580488"/>
                <a:gd name="connsiteX56" fmla="*/ 94832 w 598650"/>
                <a:gd name="connsiteY56" fmla="*/ 61612 h 580488"/>
                <a:gd name="connsiteX57" fmla="*/ 168054 w 598650"/>
                <a:gd name="connsiteY57" fmla="*/ 134719 h 580488"/>
                <a:gd name="connsiteX58" fmla="*/ 94832 w 598650"/>
                <a:gd name="connsiteY58" fmla="*/ 207826 h 580488"/>
                <a:gd name="connsiteX59" fmla="*/ 21610 w 598650"/>
                <a:gd name="connsiteY59" fmla="*/ 134719 h 580488"/>
                <a:gd name="connsiteX60" fmla="*/ 94832 w 598650"/>
                <a:gd name="connsiteY60" fmla="*/ 61612 h 580488"/>
                <a:gd name="connsiteX61" fmla="*/ 295647 w 598650"/>
                <a:gd name="connsiteY61" fmla="*/ 53161 h 580488"/>
                <a:gd name="connsiteX62" fmla="*/ 360257 w 598650"/>
                <a:gd name="connsiteY62" fmla="*/ 68933 h 580488"/>
                <a:gd name="connsiteX63" fmla="*/ 376050 w 598650"/>
                <a:gd name="connsiteY63" fmla="*/ 113383 h 580488"/>
                <a:gd name="connsiteX64" fmla="*/ 374614 w 598650"/>
                <a:gd name="connsiteY64" fmla="*/ 111949 h 580488"/>
                <a:gd name="connsiteX65" fmla="*/ 370307 w 598650"/>
                <a:gd name="connsiteY65" fmla="*/ 106214 h 580488"/>
                <a:gd name="connsiteX66" fmla="*/ 364564 w 598650"/>
                <a:gd name="connsiteY66" fmla="*/ 100478 h 580488"/>
                <a:gd name="connsiteX67" fmla="*/ 360257 w 598650"/>
                <a:gd name="connsiteY67" fmla="*/ 97611 h 580488"/>
                <a:gd name="connsiteX68" fmla="*/ 358821 w 598650"/>
                <a:gd name="connsiteY68" fmla="*/ 94743 h 580488"/>
                <a:gd name="connsiteX69" fmla="*/ 357385 w 598650"/>
                <a:gd name="connsiteY69" fmla="*/ 93309 h 580488"/>
                <a:gd name="connsiteX70" fmla="*/ 354514 w 598650"/>
                <a:gd name="connsiteY70" fmla="*/ 90441 h 580488"/>
                <a:gd name="connsiteX71" fmla="*/ 350206 w 598650"/>
                <a:gd name="connsiteY71" fmla="*/ 89007 h 580488"/>
                <a:gd name="connsiteX72" fmla="*/ 344463 w 598650"/>
                <a:gd name="connsiteY72" fmla="*/ 83272 h 580488"/>
                <a:gd name="connsiteX73" fmla="*/ 331541 w 598650"/>
                <a:gd name="connsiteY73" fmla="*/ 74669 h 580488"/>
                <a:gd name="connsiteX74" fmla="*/ 318620 w 598650"/>
                <a:gd name="connsiteY74" fmla="*/ 68933 h 580488"/>
                <a:gd name="connsiteX75" fmla="*/ 321491 w 598650"/>
                <a:gd name="connsiteY75" fmla="*/ 71801 h 580488"/>
                <a:gd name="connsiteX76" fmla="*/ 328670 w 598650"/>
                <a:gd name="connsiteY76" fmla="*/ 78970 h 580488"/>
                <a:gd name="connsiteX77" fmla="*/ 334413 w 598650"/>
                <a:gd name="connsiteY77" fmla="*/ 83272 h 580488"/>
                <a:gd name="connsiteX78" fmla="*/ 340156 w 598650"/>
                <a:gd name="connsiteY78" fmla="*/ 89007 h 580488"/>
                <a:gd name="connsiteX79" fmla="*/ 345899 w 598650"/>
                <a:gd name="connsiteY79" fmla="*/ 93309 h 580488"/>
                <a:gd name="connsiteX80" fmla="*/ 353078 w 598650"/>
                <a:gd name="connsiteY80" fmla="*/ 99045 h 580488"/>
                <a:gd name="connsiteX81" fmla="*/ 358821 w 598650"/>
                <a:gd name="connsiteY81" fmla="*/ 106214 h 580488"/>
                <a:gd name="connsiteX82" fmla="*/ 364564 w 598650"/>
                <a:gd name="connsiteY82" fmla="*/ 111949 h 580488"/>
                <a:gd name="connsiteX83" fmla="*/ 370307 w 598650"/>
                <a:gd name="connsiteY83" fmla="*/ 117685 h 580488"/>
                <a:gd name="connsiteX84" fmla="*/ 391844 w 598650"/>
                <a:gd name="connsiteY84" fmla="*/ 176474 h 580488"/>
                <a:gd name="connsiteX85" fmla="*/ 429174 w 598650"/>
                <a:gd name="connsiteY85" fmla="*/ 119119 h 580488"/>
                <a:gd name="connsiteX86" fmla="*/ 434917 w 598650"/>
                <a:gd name="connsiteY86" fmla="*/ 116251 h 580488"/>
                <a:gd name="connsiteX87" fmla="*/ 444967 w 598650"/>
                <a:gd name="connsiteY87" fmla="*/ 111949 h 580488"/>
                <a:gd name="connsiteX88" fmla="*/ 452146 w 598650"/>
                <a:gd name="connsiteY88" fmla="*/ 109082 h 580488"/>
                <a:gd name="connsiteX89" fmla="*/ 460760 w 598650"/>
                <a:gd name="connsiteY89" fmla="*/ 106214 h 580488"/>
                <a:gd name="connsiteX90" fmla="*/ 467939 w 598650"/>
                <a:gd name="connsiteY90" fmla="*/ 103346 h 580488"/>
                <a:gd name="connsiteX91" fmla="*/ 475118 w 598650"/>
                <a:gd name="connsiteY91" fmla="*/ 100478 h 580488"/>
                <a:gd name="connsiteX92" fmla="*/ 482297 w 598650"/>
                <a:gd name="connsiteY92" fmla="*/ 99045 h 580488"/>
                <a:gd name="connsiteX93" fmla="*/ 492347 w 598650"/>
                <a:gd name="connsiteY93" fmla="*/ 94743 h 580488"/>
                <a:gd name="connsiteX94" fmla="*/ 495219 w 598650"/>
                <a:gd name="connsiteY94" fmla="*/ 93309 h 580488"/>
                <a:gd name="connsiteX95" fmla="*/ 480861 w 598650"/>
                <a:gd name="connsiteY95" fmla="*/ 94743 h 580488"/>
                <a:gd name="connsiteX96" fmla="*/ 466504 w 598650"/>
                <a:gd name="connsiteY96" fmla="*/ 97611 h 580488"/>
                <a:gd name="connsiteX97" fmla="*/ 457889 w 598650"/>
                <a:gd name="connsiteY97" fmla="*/ 99045 h 580488"/>
                <a:gd name="connsiteX98" fmla="*/ 453582 w 598650"/>
                <a:gd name="connsiteY98" fmla="*/ 100478 h 580488"/>
                <a:gd name="connsiteX99" fmla="*/ 449274 w 598650"/>
                <a:gd name="connsiteY99" fmla="*/ 101912 h 580488"/>
                <a:gd name="connsiteX100" fmla="*/ 447839 w 598650"/>
                <a:gd name="connsiteY100" fmla="*/ 101912 h 580488"/>
                <a:gd name="connsiteX101" fmla="*/ 444967 w 598650"/>
                <a:gd name="connsiteY101" fmla="*/ 103346 h 580488"/>
                <a:gd name="connsiteX102" fmla="*/ 442096 w 598650"/>
                <a:gd name="connsiteY102" fmla="*/ 104780 h 580488"/>
                <a:gd name="connsiteX103" fmla="*/ 433481 w 598650"/>
                <a:gd name="connsiteY103" fmla="*/ 109082 h 580488"/>
                <a:gd name="connsiteX104" fmla="*/ 427738 w 598650"/>
                <a:gd name="connsiteY104" fmla="*/ 111949 h 580488"/>
                <a:gd name="connsiteX105" fmla="*/ 426302 w 598650"/>
                <a:gd name="connsiteY105" fmla="*/ 113383 h 580488"/>
                <a:gd name="connsiteX106" fmla="*/ 457889 w 598650"/>
                <a:gd name="connsiteY106" fmla="*/ 77536 h 580488"/>
                <a:gd name="connsiteX107" fmla="*/ 523934 w 598650"/>
                <a:gd name="connsiteY107" fmla="*/ 87574 h 580488"/>
                <a:gd name="connsiteX108" fmla="*/ 472247 w 598650"/>
                <a:gd name="connsiteY108" fmla="*/ 126288 h 580488"/>
                <a:gd name="connsiteX109" fmla="*/ 433481 w 598650"/>
                <a:gd name="connsiteY109" fmla="*/ 123420 h 580488"/>
                <a:gd name="connsiteX110" fmla="*/ 432045 w 598650"/>
                <a:gd name="connsiteY110" fmla="*/ 124854 h 580488"/>
                <a:gd name="connsiteX111" fmla="*/ 394715 w 598650"/>
                <a:gd name="connsiteY111" fmla="*/ 193680 h 580488"/>
                <a:gd name="connsiteX112" fmla="*/ 409073 w 598650"/>
                <a:gd name="connsiteY112" fmla="*/ 189379 h 580488"/>
                <a:gd name="connsiteX113" fmla="*/ 424866 w 598650"/>
                <a:gd name="connsiteY113" fmla="*/ 202284 h 580488"/>
                <a:gd name="connsiteX114" fmla="*/ 447839 w 598650"/>
                <a:gd name="connsiteY114" fmla="*/ 218056 h 580488"/>
                <a:gd name="connsiteX115" fmla="*/ 450710 w 598650"/>
                <a:gd name="connsiteY115" fmla="*/ 216622 h 580488"/>
                <a:gd name="connsiteX116" fmla="*/ 465068 w 598650"/>
                <a:gd name="connsiteY116" fmla="*/ 230961 h 580488"/>
                <a:gd name="connsiteX117" fmla="*/ 452146 w 598650"/>
                <a:gd name="connsiteY117" fmla="*/ 245300 h 580488"/>
                <a:gd name="connsiteX118" fmla="*/ 330106 w 598650"/>
                <a:gd name="connsiteY118" fmla="*/ 245300 h 580488"/>
                <a:gd name="connsiteX119" fmla="*/ 317184 w 598650"/>
                <a:gd name="connsiteY119" fmla="*/ 230961 h 580488"/>
                <a:gd name="connsiteX120" fmla="*/ 334413 w 598650"/>
                <a:gd name="connsiteY120" fmla="*/ 218056 h 580488"/>
                <a:gd name="connsiteX121" fmla="*/ 363128 w 598650"/>
                <a:gd name="connsiteY121" fmla="*/ 199416 h 580488"/>
                <a:gd name="connsiteX122" fmla="*/ 378922 w 598650"/>
                <a:gd name="connsiteY122" fmla="*/ 189379 h 580488"/>
                <a:gd name="connsiteX123" fmla="*/ 386101 w 598650"/>
                <a:gd name="connsiteY123" fmla="*/ 190813 h 580488"/>
                <a:gd name="connsiteX124" fmla="*/ 364564 w 598650"/>
                <a:gd name="connsiteY124" fmla="*/ 120553 h 580488"/>
                <a:gd name="connsiteX125" fmla="*/ 327234 w 598650"/>
                <a:gd name="connsiteY125" fmla="*/ 107648 h 580488"/>
                <a:gd name="connsiteX126" fmla="*/ 295647 w 598650"/>
                <a:gd name="connsiteY126" fmla="*/ 53161 h 580488"/>
                <a:gd name="connsiteX127" fmla="*/ 56095 w 598650"/>
                <a:gd name="connsiteY127" fmla="*/ 0 h 580488"/>
                <a:gd name="connsiteX128" fmla="*/ 598650 w 598650"/>
                <a:gd name="connsiteY128" fmla="*/ 0 h 580488"/>
                <a:gd name="connsiteX129" fmla="*/ 598650 w 598650"/>
                <a:gd name="connsiteY129" fmla="*/ 364156 h 580488"/>
                <a:gd name="connsiteX130" fmla="*/ 180969 w 598650"/>
                <a:gd name="connsiteY130" fmla="*/ 364156 h 580488"/>
                <a:gd name="connsiteX131" fmla="*/ 182404 w 598650"/>
                <a:gd name="connsiteY131" fmla="*/ 339784 h 580488"/>
                <a:gd name="connsiteX132" fmla="*/ 574250 w 598650"/>
                <a:gd name="connsiteY132" fmla="*/ 339784 h 580488"/>
                <a:gd name="connsiteX133" fmla="*/ 574250 w 598650"/>
                <a:gd name="connsiteY133" fmla="*/ 24372 h 580488"/>
                <a:gd name="connsiteX134" fmla="*/ 80495 w 598650"/>
                <a:gd name="connsiteY134" fmla="*/ 24372 h 580488"/>
                <a:gd name="connsiteX135" fmla="*/ 80495 w 598650"/>
                <a:gd name="connsiteY135" fmla="*/ 48745 h 580488"/>
                <a:gd name="connsiteX136" fmla="*/ 56095 w 598650"/>
                <a:gd name="connsiteY136"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98650" h="580488">
                  <a:moveTo>
                    <a:pt x="238173" y="288290"/>
                  </a:moveTo>
                  <a:lnTo>
                    <a:pt x="335879" y="288290"/>
                  </a:lnTo>
                  <a:lnTo>
                    <a:pt x="335879" y="294037"/>
                  </a:lnTo>
                  <a:lnTo>
                    <a:pt x="238173" y="294037"/>
                  </a:lnTo>
                  <a:close/>
                  <a:moveTo>
                    <a:pt x="453585" y="282542"/>
                  </a:moveTo>
                  <a:lnTo>
                    <a:pt x="549682" y="282542"/>
                  </a:lnTo>
                  <a:lnTo>
                    <a:pt x="549682" y="318406"/>
                  </a:lnTo>
                  <a:lnTo>
                    <a:pt x="453585" y="318406"/>
                  </a:lnTo>
                  <a:close/>
                  <a:moveTo>
                    <a:pt x="430596" y="169204"/>
                  </a:moveTo>
                  <a:lnTo>
                    <a:pt x="528302" y="169204"/>
                  </a:lnTo>
                  <a:lnTo>
                    <a:pt x="528302" y="174951"/>
                  </a:lnTo>
                  <a:lnTo>
                    <a:pt x="430596" y="174951"/>
                  </a:lnTo>
                  <a:close/>
                  <a:moveTo>
                    <a:pt x="278425" y="159088"/>
                  </a:moveTo>
                  <a:lnTo>
                    <a:pt x="295647" y="192054"/>
                  </a:lnTo>
                  <a:lnTo>
                    <a:pt x="169351" y="256554"/>
                  </a:lnTo>
                  <a:lnTo>
                    <a:pt x="162175" y="388422"/>
                  </a:lnTo>
                  <a:lnTo>
                    <a:pt x="157870" y="388422"/>
                  </a:lnTo>
                  <a:lnTo>
                    <a:pt x="157870" y="405622"/>
                  </a:lnTo>
                  <a:lnTo>
                    <a:pt x="157870" y="417088"/>
                  </a:lnTo>
                  <a:lnTo>
                    <a:pt x="157870" y="547522"/>
                  </a:lnTo>
                  <a:lnTo>
                    <a:pt x="162175" y="547522"/>
                  </a:lnTo>
                  <a:lnTo>
                    <a:pt x="192314" y="553255"/>
                  </a:lnTo>
                  <a:lnTo>
                    <a:pt x="192314" y="580488"/>
                  </a:lnTo>
                  <a:lnTo>
                    <a:pt x="166481" y="580488"/>
                  </a:lnTo>
                  <a:lnTo>
                    <a:pt x="137777" y="576188"/>
                  </a:lnTo>
                  <a:lnTo>
                    <a:pt x="137777" y="580488"/>
                  </a:lnTo>
                  <a:lnTo>
                    <a:pt x="104768" y="580488"/>
                  </a:lnTo>
                  <a:lnTo>
                    <a:pt x="104768" y="550388"/>
                  </a:lnTo>
                  <a:lnTo>
                    <a:pt x="104768" y="547522"/>
                  </a:lnTo>
                  <a:lnTo>
                    <a:pt x="104768" y="417088"/>
                  </a:lnTo>
                  <a:lnTo>
                    <a:pt x="86111" y="417088"/>
                  </a:lnTo>
                  <a:lnTo>
                    <a:pt x="86111" y="547522"/>
                  </a:lnTo>
                  <a:lnTo>
                    <a:pt x="86111" y="550388"/>
                  </a:lnTo>
                  <a:lnTo>
                    <a:pt x="86111" y="580488"/>
                  </a:lnTo>
                  <a:lnTo>
                    <a:pt x="54537" y="580488"/>
                  </a:lnTo>
                  <a:lnTo>
                    <a:pt x="54537" y="576188"/>
                  </a:lnTo>
                  <a:lnTo>
                    <a:pt x="24398" y="580488"/>
                  </a:lnTo>
                  <a:lnTo>
                    <a:pt x="0" y="580488"/>
                  </a:lnTo>
                  <a:lnTo>
                    <a:pt x="0" y="553255"/>
                  </a:lnTo>
                  <a:lnTo>
                    <a:pt x="28703" y="547522"/>
                  </a:lnTo>
                  <a:lnTo>
                    <a:pt x="34444" y="547522"/>
                  </a:lnTo>
                  <a:lnTo>
                    <a:pt x="34444" y="417088"/>
                  </a:lnTo>
                  <a:lnTo>
                    <a:pt x="34444" y="405622"/>
                  </a:lnTo>
                  <a:lnTo>
                    <a:pt x="34444" y="388422"/>
                  </a:lnTo>
                  <a:lnTo>
                    <a:pt x="30139" y="388422"/>
                  </a:lnTo>
                  <a:lnTo>
                    <a:pt x="28703" y="361188"/>
                  </a:lnTo>
                  <a:lnTo>
                    <a:pt x="4305" y="361188"/>
                  </a:lnTo>
                  <a:lnTo>
                    <a:pt x="7176" y="230754"/>
                  </a:lnTo>
                  <a:lnTo>
                    <a:pt x="67453" y="219288"/>
                  </a:lnTo>
                  <a:lnTo>
                    <a:pt x="94722" y="250821"/>
                  </a:lnTo>
                  <a:lnTo>
                    <a:pt x="121990" y="219288"/>
                  </a:lnTo>
                  <a:lnTo>
                    <a:pt x="163610" y="219288"/>
                  </a:lnTo>
                  <a:close/>
                  <a:moveTo>
                    <a:pt x="206677" y="93338"/>
                  </a:moveTo>
                  <a:lnTo>
                    <a:pt x="304383" y="93338"/>
                  </a:lnTo>
                  <a:lnTo>
                    <a:pt x="304383" y="99085"/>
                  </a:lnTo>
                  <a:lnTo>
                    <a:pt x="206677" y="99085"/>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295647" y="53161"/>
                  </a:moveTo>
                  <a:cubicBezTo>
                    <a:pt x="307133" y="58896"/>
                    <a:pt x="338720" y="51727"/>
                    <a:pt x="360257" y="68933"/>
                  </a:cubicBezTo>
                  <a:cubicBezTo>
                    <a:pt x="380358" y="83272"/>
                    <a:pt x="380358" y="106214"/>
                    <a:pt x="376050" y="113383"/>
                  </a:cubicBezTo>
                  <a:cubicBezTo>
                    <a:pt x="374614" y="113383"/>
                    <a:pt x="374614" y="113383"/>
                    <a:pt x="374614" y="111949"/>
                  </a:cubicBezTo>
                  <a:cubicBezTo>
                    <a:pt x="373179" y="110516"/>
                    <a:pt x="371743" y="109082"/>
                    <a:pt x="370307" y="106214"/>
                  </a:cubicBezTo>
                  <a:cubicBezTo>
                    <a:pt x="367436" y="104780"/>
                    <a:pt x="366000" y="101912"/>
                    <a:pt x="364564" y="100478"/>
                  </a:cubicBezTo>
                  <a:cubicBezTo>
                    <a:pt x="363128" y="99045"/>
                    <a:pt x="361693" y="97611"/>
                    <a:pt x="360257" y="97611"/>
                  </a:cubicBezTo>
                  <a:lnTo>
                    <a:pt x="358821" y="94743"/>
                  </a:lnTo>
                  <a:cubicBezTo>
                    <a:pt x="358821" y="94743"/>
                    <a:pt x="358821" y="94743"/>
                    <a:pt x="357385" y="93309"/>
                  </a:cubicBezTo>
                  <a:lnTo>
                    <a:pt x="354514" y="90441"/>
                  </a:lnTo>
                  <a:cubicBezTo>
                    <a:pt x="353078" y="90441"/>
                    <a:pt x="351642" y="89007"/>
                    <a:pt x="350206" y="89007"/>
                  </a:cubicBezTo>
                  <a:cubicBezTo>
                    <a:pt x="348771" y="86140"/>
                    <a:pt x="345899" y="84706"/>
                    <a:pt x="344463" y="83272"/>
                  </a:cubicBezTo>
                  <a:cubicBezTo>
                    <a:pt x="340156" y="80404"/>
                    <a:pt x="335849" y="77536"/>
                    <a:pt x="331541" y="74669"/>
                  </a:cubicBezTo>
                  <a:cubicBezTo>
                    <a:pt x="324363" y="70367"/>
                    <a:pt x="318620" y="68933"/>
                    <a:pt x="318620" y="68933"/>
                  </a:cubicBezTo>
                  <a:cubicBezTo>
                    <a:pt x="318620" y="68933"/>
                    <a:pt x="320055" y="68933"/>
                    <a:pt x="321491" y="71801"/>
                  </a:cubicBezTo>
                  <a:cubicBezTo>
                    <a:pt x="322927" y="73235"/>
                    <a:pt x="325798" y="76103"/>
                    <a:pt x="328670" y="78970"/>
                  </a:cubicBezTo>
                  <a:cubicBezTo>
                    <a:pt x="330106" y="80404"/>
                    <a:pt x="332977" y="81838"/>
                    <a:pt x="334413" y="83272"/>
                  </a:cubicBezTo>
                  <a:cubicBezTo>
                    <a:pt x="335849" y="84706"/>
                    <a:pt x="338720" y="86140"/>
                    <a:pt x="340156" y="89007"/>
                  </a:cubicBezTo>
                  <a:cubicBezTo>
                    <a:pt x="341592" y="90441"/>
                    <a:pt x="344463" y="91875"/>
                    <a:pt x="345899" y="93309"/>
                  </a:cubicBezTo>
                  <a:cubicBezTo>
                    <a:pt x="348771" y="96177"/>
                    <a:pt x="350206" y="97611"/>
                    <a:pt x="353078" y="99045"/>
                  </a:cubicBezTo>
                  <a:cubicBezTo>
                    <a:pt x="354514" y="101912"/>
                    <a:pt x="355949" y="103346"/>
                    <a:pt x="358821" y="106214"/>
                  </a:cubicBezTo>
                  <a:cubicBezTo>
                    <a:pt x="360257" y="107648"/>
                    <a:pt x="361693" y="109082"/>
                    <a:pt x="364564" y="111949"/>
                  </a:cubicBezTo>
                  <a:cubicBezTo>
                    <a:pt x="366000" y="113383"/>
                    <a:pt x="368871" y="116251"/>
                    <a:pt x="370307" y="117685"/>
                  </a:cubicBezTo>
                  <a:cubicBezTo>
                    <a:pt x="386101" y="133458"/>
                    <a:pt x="390408" y="154966"/>
                    <a:pt x="391844" y="176474"/>
                  </a:cubicBezTo>
                  <a:cubicBezTo>
                    <a:pt x="397587" y="153532"/>
                    <a:pt x="407637" y="132024"/>
                    <a:pt x="429174" y="119119"/>
                  </a:cubicBezTo>
                  <a:cubicBezTo>
                    <a:pt x="430609" y="117685"/>
                    <a:pt x="432045" y="117685"/>
                    <a:pt x="434917" y="116251"/>
                  </a:cubicBezTo>
                  <a:cubicBezTo>
                    <a:pt x="437788" y="114817"/>
                    <a:pt x="442096" y="113383"/>
                    <a:pt x="444967" y="111949"/>
                  </a:cubicBezTo>
                  <a:cubicBezTo>
                    <a:pt x="447839" y="111949"/>
                    <a:pt x="449274" y="110516"/>
                    <a:pt x="452146" y="109082"/>
                  </a:cubicBezTo>
                  <a:cubicBezTo>
                    <a:pt x="455017" y="107648"/>
                    <a:pt x="457889" y="107648"/>
                    <a:pt x="460760" y="106214"/>
                  </a:cubicBezTo>
                  <a:cubicBezTo>
                    <a:pt x="463632" y="104780"/>
                    <a:pt x="465068" y="104780"/>
                    <a:pt x="467939" y="103346"/>
                  </a:cubicBezTo>
                  <a:cubicBezTo>
                    <a:pt x="470811" y="101912"/>
                    <a:pt x="473682" y="101912"/>
                    <a:pt x="475118" y="100478"/>
                  </a:cubicBezTo>
                  <a:cubicBezTo>
                    <a:pt x="477990" y="100478"/>
                    <a:pt x="479425" y="99045"/>
                    <a:pt x="482297" y="99045"/>
                  </a:cubicBezTo>
                  <a:cubicBezTo>
                    <a:pt x="486604" y="96177"/>
                    <a:pt x="489476" y="96177"/>
                    <a:pt x="492347" y="94743"/>
                  </a:cubicBezTo>
                  <a:cubicBezTo>
                    <a:pt x="493783" y="93309"/>
                    <a:pt x="495219" y="93309"/>
                    <a:pt x="495219" y="93309"/>
                  </a:cubicBezTo>
                  <a:cubicBezTo>
                    <a:pt x="495219" y="93309"/>
                    <a:pt x="489476" y="93309"/>
                    <a:pt x="480861" y="94743"/>
                  </a:cubicBezTo>
                  <a:cubicBezTo>
                    <a:pt x="476554" y="94743"/>
                    <a:pt x="472247" y="96177"/>
                    <a:pt x="466504" y="97611"/>
                  </a:cubicBezTo>
                  <a:cubicBezTo>
                    <a:pt x="463632" y="97611"/>
                    <a:pt x="460760" y="99045"/>
                    <a:pt x="457889" y="99045"/>
                  </a:cubicBezTo>
                  <a:cubicBezTo>
                    <a:pt x="456453" y="99045"/>
                    <a:pt x="455017" y="100478"/>
                    <a:pt x="453582" y="100478"/>
                  </a:cubicBezTo>
                  <a:lnTo>
                    <a:pt x="449274" y="101912"/>
                  </a:lnTo>
                  <a:cubicBezTo>
                    <a:pt x="449274" y="101912"/>
                    <a:pt x="447839" y="101912"/>
                    <a:pt x="447839" y="101912"/>
                  </a:cubicBezTo>
                  <a:lnTo>
                    <a:pt x="444967" y="103346"/>
                  </a:lnTo>
                  <a:cubicBezTo>
                    <a:pt x="444967" y="103346"/>
                    <a:pt x="443531" y="104780"/>
                    <a:pt x="442096" y="104780"/>
                  </a:cubicBezTo>
                  <a:cubicBezTo>
                    <a:pt x="439224" y="106214"/>
                    <a:pt x="436352" y="107648"/>
                    <a:pt x="433481" y="109082"/>
                  </a:cubicBezTo>
                  <a:cubicBezTo>
                    <a:pt x="432045" y="110516"/>
                    <a:pt x="429174" y="111949"/>
                    <a:pt x="427738" y="111949"/>
                  </a:cubicBezTo>
                  <a:cubicBezTo>
                    <a:pt x="426302" y="113383"/>
                    <a:pt x="426302" y="113383"/>
                    <a:pt x="426302" y="113383"/>
                  </a:cubicBezTo>
                  <a:cubicBezTo>
                    <a:pt x="424866" y="104780"/>
                    <a:pt x="433481" y="83272"/>
                    <a:pt x="457889" y="77536"/>
                  </a:cubicBezTo>
                  <a:cubicBezTo>
                    <a:pt x="483733" y="70367"/>
                    <a:pt x="509577" y="89007"/>
                    <a:pt x="523934" y="87574"/>
                  </a:cubicBezTo>
                  <a:cubicBezTo>
                    <a:pt x="503834" y="101912"/>
                    <a:pt x="500962" y="114817"/>
                    <a:pt x="472247" y="126288"/>
                  </a:cubicBezTo>
                  <a:cubicBezTo>
                    <a:pt x="453582" y="133458"/>
                    <a:pt x="440660" y="129156"/>
                    <a:pt x="433481" y="123420"/>
                  </a:cubicBezTo>
                  <a:cubicBezTo>
                    <a:pt x="433481" y="123420"/>
                    <a:pt x="433481" y="123420"/>
                    <a:pt x="432045" y="124854"/>
                  </a:cubicBezTo>
                  <a:cubicBezTo>
                    <a:pt x="409073" y="137759"/>
                    <a:pt x="400458" y="166437"/>
                    <a:pt x="394715" y="193680"/>
                  </a:cubicBezTo>
                  <a:cubicBezTo>
                    <a:pt x="397587" y="190813"/>
                    <a:pt x="401894" y="189379"/>
                    <a:pt x="409073" y="189379"/>
                  </a:cubicBezTo>
                  <a:cubicBezTo>
                    <a:pt x="420559" y="189379"/>
                    <a:pt x="423431" y="195114"/>
                    <a:pt x="424866" y="202284"/>
                  </a:cubicBezTo>
                  <a:cubicBezTo>
                    <a:pt x="446403" y="192246"/>
                    <a:pt x="447839" y="216622"/>
                    <a:pt x="447839" y="218056"/>
                  </a:cubicBezTo>
                  <a:cubicBezTo>
                    <a:pt x="449274" y="216622"/>
                    <a:pt x="449274" y="216622"/>
                    <a:pt x="450710" y="216622"/>
                  </a:cubicBezTo>
                  <a:cubicBezTo>
                    <a:pt x="459325" y="216622"/>
                    <a:pt x="465068" y="223792"/>
                    <a:pt x="465068" y="230961"/>
                  </a:cubicBezTo>
                  <a:cubicBezTo>
                    <a:pt x="465068" y="239564"/>
                    <a:pt x="452146" y="245300"/>
                    <a:pt x="452146" y="245300"/>
                  </a:cubicBezTo>
                  <a:lnTo>
                    <a:pt x="330106" y="245300"/>
                  </a:lnTo>
                  <a:cubicBezTo>
                    <a:pt x="322927" y="245300"/>
                    <a:pt x="317184" y="239564"/>
                    <a:pt x="317184" y="230961"/>
                  </a:cubicBezTo>
                  <a:cubicBezTo>
                    <a:pt x="317184" y="223792"/>
                    <a:pt x="327234" y="215188"/>
                    <a:pt x="334413" y="218056"/>
                  </a:cubicBezTo>
                  <a:cubicBezTo>
                    <a:pt x="335849" y="206585"/>
                    <a:pt x="347335" y="193680"/>
                    <a:pt x="363128" y="199416"/>
                  </a:cubicBezTo>
                  <a:cubicBezTo>
                    <a:pt x="366000" y="193680"/>
                    <a:pt x="371743" y="189379"/>
                    <a:pt x="378922" y="189379"/>
                  </a:cubicBezTo>
                  <a:cubicBezTo>
                    <a:pt x="381793" y="189379"/>
                    <a:pt x="383229" y="189379"/>
                    <a:pt x="386101" y="190813"/>
                  </a:cubicBezTo>
                  <a:cubicBezTo>
                    <a:pt x="386101" y="165003"/>
                    <a:pt x="383229" y="137759"/>
                    <a:pt x="364564" y="120553"/>
                  </a:cubicBezTo>
                  <a:cubicBezTo>
                    <a:pt x="354514" y="123420"/>
                    <a:pt x="341592" y="121987"/>
                    <a:pt x="327234" y="107648"/>
                  </a:cubicBezTo>
                  <a:cubicBezTo>
                    <a:pt x="305698" y="86140"/>
                    <a:pt x="308569" y="73235"/>
                    <a:pt x="295647" y="53161"/>
                  </a:cubicBezTo>
                  <a:close/>
                  <a:moveTo>
                    <a:pt x="56095" y="0"/>
                  </a:moveTo>
                  <a:lnTo>
                    <a:pt x="598650" y="0"/>
                  </a:lnTo>
                  <a:lnTo>
                    <a:pt x="598650" y="364156"/>
                  </a:lnTo>
                  <a:lnTo>
                    <a:pt x="180969" y="364156"/>
                  </a:lnTo>
                  <a:lnTo>
                    <a:pt x="182404" y="339784"/>
                  </a:lnTo>
                  <a:lnTo>
                    <a:pt x="574250" y="339784"/>
                  </a:lnTo>
                  <a:lnTo>
                    <a:pt x="574250" y="24372"/>
                  </a:lnTo>
                  <a:lnTo>
                    <a:pt x="80495" y="24372"/>
                  </a:lnTo>
                  <a:lnTo>
                    <a:pt x="80495" y="48745"/>
                  </a:lnTo>
                  <a:lnTo>
                    <a:pt x="56095" y="57347"/>
                  </a:lnTo>
                  <a:close/>
                </a:path>
              </a:pathLst>
            </a:custGeom>
            <a:solidFill>
              <a:schemeClr val="accent3"/>
            </a:solidFill>
            <a:ln>
              <a:noFill/>
            </a:ln>
          </p:spPr>
          <p:txBody>
            <a:bodyPr/>
            <a:lstStyle/>
            <a:p>
              <a:endParaRPr lang="zh-CN" altLang="en-US">
                <a:cs typeface="+mn-ea"/>
                <a:sym typeface="+mn-lt"/>
              </a:endParaRPr>
            </a:p>
          </p:txBody>
        </p:sp>
      </p:grpSp>
      <p:sp>
        <p:nvSpPr>
          <p:cNvPr id="100" name="文本框 99"/>
          <p:cNvSpPr txBox="1"/>
          <p:nvPr/>
        </p:nvSpPr>
        <p:spPr>
          <a:xfrm>
            <a:off x="751840" y="1490345"/>
            <a:ext cx="10687050" cy="4154170"/>
          </a:xfrm>
          <a:prstGeom prst="rect">
            <a:avLst/>
          </a:prstGeom>
          <a:noFill/>
          <a:ln w="9525">
            <a:noFill/>
          </a:ln>
        </p:spPr>
        <p:txBody>
          <a:bodyPr wrap="square">
            <a:spAutoFit/>
          </a:bodyPr>
          <a:lstStyle/>
          <a:p>
            <a:pPr indent="0"/>
            <a:r>
              <a:rPr lang="en-US" sz="2200" b="0">
                <a:latin typeface="宋体" panose="02010600030101010101" pitchFamily="2" charset="-122"/>
                <a:ea typeface="宋体" panose="02010600030101010101" pitchFamily="2" charset="-122"/>
                <a:cs typeface="宋体" panose="02010600030101010101" pitchFamily="2" charset="-122"/>
              </a:rPr>
              <a:t>6</a:t>
            </a:r>
            <a:r>
              <a:rPr sz="2200" b="0">
                <a:latin typeface="宋体" panose="02010600030101010101" pitchFamily="2" charset="-122"/>
                <a:ea typeface="宋体" panose="02010600030101010101" pitchFamily="2" charset="-122"/>
                <a:cs typeface="宋体" panose="02010600030101010101" pitchFamily="2" charset="-122"/>
              </a:rPr>
              <a:t>.[</a:t>
            </a:r>
            <a:r>
              <a:rPr sz="2200" b="0">
                <a:latin typeface="仿宋" panose="02010609060101010101" pitchFamily="49" charset="-122"/>
                <a:ea typeface="仿宋" panose="02010609060101010101" pitchFamily="49" charset="-122"/>
                <a:cs typeface="仿宋" panose="02010609060101010101" pitchFamily="49" charset="-122"/>
              </a:rPr>
              <a:t>2017河南B卷,13</a:t>
            </a:r>
            <a:r>
              <a:rPr sz="2200" b="0">
                <a:latin typeface="宋体" panose="02010600030101010101" pitchFamily="2" charset="-122"/>
                <a:ea typeface="宋体" panose="02010600030101010101" pitchFamily="2" charset="-122"/>
                <a:cs typeface="宋体" panose="02010600030101010101" pitchFamily="2" charset="-122"/>
              </a:rPr>
              <a:t>]</a:t>
            </a:r>
            <a:r>
              <a:rPr sz="2200" b="0">
                <a:latin typeface="楷体" panose="02010609060101010101" pitchFamily="49" charset="-122"/>
                <a:ea typeface="楷体" panose="02010609060101010101" pitchFamily="49" charset="-122"/>
                <a:cs typeface="楷体" panose="02010609060101010101" pitchFamily="49" charset="-122"/>
              </a:rPr>
              <a:t>贵州省遵义市团结村原党支部书记黄大发历时30余年,带领200多名群众,靠着锄头、钢钎、铁锤和双手,硬生生在绝壁上凿出一条“生命渠”,结束了当地长期缺水的历史;河南省禹州市东关社区党委书记周遂德40多年呕心沥血带领村民广开渠道发展集体经济,把一个贫困村建成富甲一方的明星村;云南省保山原地委书记杨善洲,担任地、县主要领导30多年,心血倾注于为人民群众办实事,退休后历尽艰辛植树造林22年,并把林场无偿交给国家……30年、40年、50年、一辈子,他们拥有一个共同的名字——年份英雄。</a:t>
            </a:r>
          </a:p>
          <a:p>
            <a:pPr indent="0"/>
            <a:r>
              <a:rPr sz="2200" b="0">
                <a:latin typeface="楷体" panose="02010609060101010101" pitchFamily="49" charset="-122"/>
                <a:ea typeface="楷体" panose="02010609060101010101" pitchFamily="49" charset="-122"/>
                <a:cs typeface="楷体" panose="02010609060101010101" pitchFamily="49" charset="-122"/>
              </a:rPr>
              <a:t>　　毛泽东同志说过:“一个人做点好事并不难,难的是一辈子做好事。”做英雄难,做“年份英雄”更难。一时的英雄值得崇敬,而那些把自己修炼成“年份英雄”的人,更值得敬佩、值得效仿。</a:t>
            </a:r>
            <a:endParaRPr sz="2200" b="0"/>
          </a:p>
          <a:p>
            <a:pPr indent="0"/>
            <a:r>
              <a:rPr sz="2200" b="0"/>
              <a:t>　</a:t>
            </a:r>
            <a:r>
              <a:rPr sz="2200" b="0">
                <a:latin typeface="宋体" panose="02010600030101010101" pitchFamily="2" charset="-122"/>
                <a:ea typeface="宋体" panose="02010600030101010101" pitchFamily="2" charset="-122"/>
                <a:cs typeface="宋体" panose="02010600030101010101" pitchFamily="2" charset="-122"/>
              </a:rPr>
              <a:t>　“学年份英雄,做有志青年”宣传教育活动正在进行中,请你参与并完成如下任务:</a:t>
            </a:r>
          </a:p>
          <a:p>
            <a:pPr indent="0"/>
            <a:r>
              <a:rPr sz="2200" b="0">
                <a:latin typeface="宋体" panose="02010600030101010101" pitchFamily="2" charset="-122"/>
                <a:ea typeface="宋体" panose="02010600030101010101" pitchFamily="2" charset="-122"/>
                <a:cs typeface="宋体" panose="02010600030101010101" pitchFamily="2" charset="-122"/>
              </a:rPr>
              <a:t>(1)请你概述“年份英雄”的精神品质。(两个方面即可)</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圆角矩形 50"/>
          <p:cNvSpPr/>
          <p:nvPr/>
        </p:nvSpPr>
        <p:spPr>
          <a:xfrm>
            <a:off x="635000" y="1335481"/>
            <a:ext cx="10885488" cy="5358830"/>
          </a:xfrm>
          <a:prstGeom prst="roundRect">
            <a:avLst>
              <a:gd name="adj" fmla="val 267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0" name="直接连接符 69"/>
          <p:cNvCxnSpPr/>
          <p:nvPr/>
        </p:nvCxnSpPr>
        <p:spPr>
          <a:xfrm>
            <a:off x="0" y="736600"/>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689101" y="-1"/>
            <a:ext cx="10502899" cy="7420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4" name="矩形 33"/>
          <p:cNvSpPr/>
          <p:nvPr/>
        </p:nvSpPr>
        <p:spPr>
          <a:xfrm>
            <a:off x="1708507" y="18141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grpSp>
        <p:nvGrpSpPr>
          <p:cNvPr id="2" name="组合 1"/>
          <p:cNvGrpSpPr/>
          <p:nvPr/>
        </p:nvGrpSpPr>
        <p:grpSpPr>
          <a:xfrm>
            <a:off x="100614" y="165300"/>
            <a:ext cx="1572859" cy="535531"/>
            <a:chOff x="100614" y="165300"/>
            <a:chExt cx="1572859" cy="535531"/>
          </a:xfrm>
        </p:grpSpPr>
        <p:sp>
          <p:nvSpPr>
            <p:cNvPr id="38" name="文本框 37"/>
            <p:cNvSpPr txBox="1"/>
            <p:nvPr/>
          </p:nvSpPr>
          <p:spPr>
            <a:xfrm>
              <a:off x="507812" y="165300"/>
              <a:ext cx="1165661" cy="535531"/>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pPr>
                <a:lnSpc>
                  <a:spcPct val="120000"/>
                </a:lnSpc>
              </a:pPr>
              <a:r>
                <a:rPr lang="zh-CN" altLang="en-US" dirty="0">
                  <a:solidFill>
                    <a:schemeClr val="accent3"/>
                  </a:solidFill>
                  <a:sym typeface="+mn-lt"/>
                </a:rPr>
                <a:t>真题帮</a:t>
              </a:r>
            </a:p>
          </p:txBody>
        </p:sp>
        <p:sp>
          <p:nvSpPr>
            <p:cNvPr id="59" name="teacher-on-biology-class_43821"/>
            <p:cNvSpPr>
              <a:spLocks noChangeAspect="1"/>
            </p:cNvSpPr>
            <p:nvPr/>
          </p:nvSpPr>
          <p:spPr bwMode="auto">
            <a:xfrm>
              <a:off x="100614" y="204515"/>
              <a:ext cx="465232" cy="451118"/>
            </a:xfrm>
            <a:custGeom>
              <a:avLst/>
              <a:gdLst>
                <a:gd name="connsiteX0" fmla="*/ 238173 w 598650"/>
                <a:gd name="connsiteY0" fmla="*/ 288290 h 580488"/>
                <a:gd name="connsiteX1" fmla="*/ 335879 w 598650"/>
                <a:gd name="connsiteY1" fmla="*/ 288290 h 580488"/>
                <a:gd name="connsiteX2" fmla="*/ 335879 w 598650"/>
                <a:gd name="connsiteY2" fmla="*/ 294037 h 580488"/>
                <a:gd name="connsiteX3" fmla="*/ 238173 w 598650"/>
                <a:gd name="connsiteY3" fmla="*/ 294037 h 580488"/>
                <a:gd name="connsiteX4" fmla="*/ 453585 w 598650"/>
                <a:gd name="connsiteY4" fmla="*/ 282542 h 580488"/>
                <a:gd name="connsiteX5" fmla="*/ 549682 w 598650"/>
                <a:gd name="connsiteY5" fmla="*/ 282542 h 580488"/>
                <a:gd name="connsiteX6" fmla="*/ 549682 w 598650"/>
                <a:gd name="connsiteY6" fmla="*/ 318406 h 580488"/>
                <a:gd name="connsiteX7" fmla="*/ 453585 w 598650"/>
                <a:gd name="connsiteY7" fmla="*/ 318406 h 580488"/>
                <a:gd name="connsiteX8" fmla="*/ 430596 w 598650"/>
                <a:gd name="connsiteY8" fmla="*/ 169204 h 580488"/>
                <a:gd name="connsiteX9" fmla="*/ 528302 w 598650"/>
                <a:gd name="connsiteY9" fmla="*/ 169204 h 580488"/>
                <a:gd name="connsiteX10" fmla="*/ 528302 w 598650"/>
                <a:gd name="connsiteY10" fmla="*/ 174951 h 580488"/>
                <a:gd name="connsiteX11" fmla="*/ 430596 w 598650"/>
                <a:gd name="connsiteY11" fmla="*/ 174951 h 580488"/>
                <a:gd name="connsiteX12" fmla="*/ 278425 w 598650"/>
                <a:gd name="connsiteY12" fmla="*/ 159088 h 580488"/>
                <a:gd name="connsiteX13" fmla="*/ 295647 w 598650"/>
                <a:gd name="connsiteY13" fmla="*/ 192054 h 580488"/>
                <a:gd name="connsiteX14" fmla="*/ 169351 w 598650"/>
                <a:gd name="connsiteY14" fmla="*/ 256554 h 580488"/>
                <a:gd name="connsiteX15" fmla="*/ 162175 w 598650"/>
                <a:gd name="connsiteY15" fmla="*/ 388422 h 580488"/>
                <a:gd name="connsiteX16" fmla="*/ 157870 w 598650"/>
                <a:gd name="connsiteY16" fmla="*/ 388422 h 580488"/>
                <a:gd name="connsiteX17" fmla="*/ 157870 w 598650"/>
                <a:gd name="connsiteY17" fmla="*/ 405622 h 580488"/>
                <a:gd name="connsiteX18" fmla="*/ 157870 w 598650"/>
                <a:gd name="connsiteY18" fmla="*/ 417088 h 580488"/>
                <a:gd name="connsiteX19" fmla="*/ 157870 w 598650"/>
                <a:gd name="connsiteY19" fmla="*/ 547522 h 580488"/>
                <a:gd name="connsiteX20" fmla="*/ 162175 w 598650"/>
                <a:gd name="connsiteY20" fmla="*/ 547522 h 580488"/>
                <a:gd name="connsiteX21" fmla="*/ 192314 w 598650"/>
                <a:gd name="connsiteY21" fmla="*/ 553255 h 580488"/>
                <a:gd name="connsiteX22" fmla="*/ 192314 w 598650"/>
                <a:gd name="connsiteY22" fmla="*/ 580488 h 580488"/>
                <a:gd name="connsiteX23" fmla="*/ 166481 w 598650"/>
                <a:gd name="connsiteY23" fmla="*/ 580488 h 580488"/>
                <a:gd name="connsiteX24" fmla="*/ 137777 w 598650"/>
                <a:gd name="connsiteY24" fmla="*/ 576188 h 580488"/>
                <a:gd name="connsiteX25" fmla="*/ 137777 w 598650"/>
                <a:gd name="connsiteY25" fmla="*/ 580488 h 580488"/>
                <a:gd name="connsiteX26" fmla="*/ 104768 w 598650"/>
                <a:gd name="connsiteY26" fmla="*/ 580488 h 580488"/>
                <a:gd name="connsiteX27" fmla="*/ 104768 w 598650"/>
                <a:gd name="connsiteY27" fmla="*/ 550388 h 580488"/>
                <a:gd name="connsiteX28" fmla="*/ 104768 w 598650"/>
                <a:gd name="connsiteY28" fmla="*/ 547522 h 580488"/>
                <a:gd name="connsiteX29" fmla="*/ 104768 w 598650"/>
                <a:gd name="connsiteY29" fmla="*/ 417088 h 580488"/>
                <a:gd name="connsiteX30" fmla="*/ 86111 w 598650"/>
                <a:gd name="connsiteY30" fmla="*/ 417088 h 580488"/>
                <a:gd name="connsiteX31" fmla="*/ 86111 w 598650"/>
                <a:gd name="connsiteY31" fmla="*/ 547522 h 580488"/>
                <a:gd name="connsiteX32" fmla="*/ 86111 w 598650"/>
                <a:gd name="connsiteY32" fmla="*/ 550388 h 580488"/>
                <a:gd name="connsiteX33" fmla="*/ 86111 w 598650"/>
                <a:gd name="connsiteY33" fmla="*/ 580488 h 580488"/>
                <a:gd name="connsiteX34" fmla="*/ 54537 w 598650"/>
                <a:gd name="connsiteY34" fmla="*/ 580488 h 580488"/>
                <a:gd name="connsiteX35" fmla="*/ 54537 w 598650"/>
                <a:gd name="connsiteY35" fmla="*/ 576188 h 580488"/>
                <a:gd name="connsiteX36" fmla="*/ 24398 w 598650"/>
                <a:gd name="connsiteY36" fmla="*/ 580488 h 580488"/>
                <a:gd name="connsiteX37" fmla="*/ 0 w 598650"/>
                <a:gd name="connsiteY37" fmla="*/ 580488 h 580488"/>
                <a:gd name="connsiteX38" fmla="*/ 0 w 598650"/>
                <a:gd name="connsiteY38" fmla="*/ 553255 h 580488"/>
                <a:gd name="connsiteX39" fmla="*/ 28703 w 598650"/>
                <a:gd name="connsiteY39" fmla="*/ 547522 h 580488"/>
                <a:gd name="connsiteX40" fmla="*/ 34444 w 598650"/>
                <a:gd name="connsiteY40" fmla="*/ 547522 h 580488"/>
                <a:gd name="connsiteX41" fmla="*/ 34444 w 598650"/>
                <a:gd name="connsiteY41" fmla="*/ 417088 h 580488"/>
                <a:gd name="connsiteX42" fmla="*/ 34444 w 598650"/>
                <a:gd name="connsiteY42" fmla="*/ 405622 h 580488"/>
                <a:gd name="connsiteX43" fmla="*/ 34444 w 598650"/>
                <a:gd name="connsiteY43" fmla="*/ 388422 h 580488"/>
                <a:gd name="connsiteX44" fmla="*/ 30139 w 598650"/>
                <a:gd name="connsiteY44" fmla="*/ 388422 h 580488"/>
                <a:gd name="connsiteX45" fmla="*/ 28703 w 598650"/>
                <a:gd name="connsiteY45" fmla="*/ 361188 h 580488"/>
                <a:gd name="connsiteX46" fmla="*/ 4305 w 598650"/>
                <a:gd name="connsiteY46" fmla="*/ 361188 h 580488"/>
                <a:gd name="connsiteX47" fmla="*/ 7176 w 598650"/>
                <a:gd name="connsiteY47" fmla="*/ 230754 h 580488"/>
                <a:gd name="connsiteX48" fmla="*/ 67453 w 598650"/>
                <a:gd name="connsiteY48" fmla="*/ 219288 h 580488"/>
                <a:gd name="connsiteX49" fmla="*/ 94722 w 598650"/>
                <a:gd name="connsiteY49" fmla="*/ 250821 h 580488"/>
                <a:gd name="connsiteX50" fmla="*/ 121990 w 598650"/>
                <a:gd name="connsiteY50" fmla="*/ 219288 h 580488"/>
                <a:gd name="connsiteX51" fmla="*/ 163610 w 598650"/>
                <a:gd name="connsiteY51" fmla="*/ 219288 h 580488"/>
                <a:gd name="connsiteX52" fmla="*/ 206677 w 598650"/>
                <a:gd name="connsiteY52" fmla="*/ 93338 h 580488"/>
                <a:gd name="connsiteX53" fmla="*/ 304383 w 598650"/>
                <a:gd name="connsiteY53" fmla="*/ 93338 h 580488"/>
                <a:gd name="connsiteX54" fmla="*/ 304383 w 598650"/>
                <a:gd name="connsiteY54" fmla="*/ 99085 h 580488"/>
                <a:gd name="connsiteX55" fmla="*/ 206677 w 598650"/>
                <a:gd name="connsiteY55" fmla="*/ 99085 h 580488"/>
                <a:gd name="connsiteX56" fmla="*/ 94832 w 598650"/>
                <a:gd name="connsiteY56" fmla="*/ 61612 h 580488"/>
                <a:gd name="connsiteX57" fmla="*/ 168054 w 598650"/>
                <a:gd name="connsiteY57" fmla="*/ 134719 h 580488"/>
                <a:gd name="connsiteX58" fmla="*/ 94832 w 598650"/>
                <a:gd name="connsiteY58" fmla="*/ 207826 h 580488"/>
                <a:gd name="connsiteX59" fmla="*/ 21610 w 598650"/>
                <a:gd name="connsiteY59" fmla="*/ 134719 h 580488"/>
                <a:gd name="connsiteX60" fmla="*/ 94832 w 598650"/>
                <a:gd name="connsiteY60" fmla="*/ 61612 h 580488"/>
                <a:gd name="connsiteX61" fmla="*/ 295647 w 598650"/>
                <a:gd name="connsiteY61" fmla="*/ 53161 h 580488"/>
                <a:gd name="connsiteX62" fmla="*/ 360257 w 598650"/>
                <a:gd name="connsiteY62" fmla="*/ 68933 h 580488"/>
                <a:gd name="connsiteX63" fmla="*/ 376050 w 598650"/>
                <a:gd name="connsiteY63" fmla="*/ 113383 h 580488"/>
                <a:gd name="connsiteX64" fmla="*/ 374614 w 598650"/>
                <a:gd name="connsiteY64" fmla="*/ 111949 h 580488"/>
                <a:gd name="connsiteX65" fmla="*/ 370307 w 598650"/>
                <a:gd name="connsiteY65" fmla="*/ 106214 h 580488"/>
                <a:gd name="connsiteX66" fmla="*/ 364564 w 598650"/>
                <a:gd name="connsiteY66" fmla="*/ 100478 h 580488"/>
                <a:gd name="connsiteX67" fmla="*/ 360257 w 598650"/>
                <a:gd name="connsiteY67" fmla="*/ 97611 h 580488"/>
                <a:gd name="connsiteX68" fmla="*/ 358821 w 598650"/>
                <a:gd name="connsiteY68" fmla="*/ 94743 h 580488"/>
                <a:gd name="connsiteX69" fmla="*/ 357385 w 598650"/>
                <a:gd name="connsiteY69" fmla="*/ 93309 h 580488"/>
                <a:gd name="connsiteX70" fmla="*/ 354514 w 598650"/>
                <a:gd name="connsiteY70" fmla="*/ 90441 h 580488"/>
                <a:gd name="connsiteX71" fmla="*/ 350206 w 598650"/>
                <a:gd name="connsiteY71" fmla="*/ 89007 h 580488"/>
                <a:gd name="connsiteX72" fmla="*/ 344463 w 598650"/>
                <a:gd name="connsiteY72" fmla="*/ 83272 h 580488"/>
                <a:gd name="connsiteX73" fmla="*/ 331541 w 598650"/>
                <a:gd name="connsiteY73" fmla="*/ 74669 h 580488"/>
                <a:gd name="connsiteX74" fmla="*/ 318620 w 598650"/>
                <a:gd name="connsiteY74" fmla="*/ 68933 h 580488"/>
                <a:gd name="connsiteX75" fmla="*/ 321491 w 598650"/>
                <a:gd name="connsiteY75" fmla="*/ 71801 h 580488"/>
                <a:gd name="connsiteX76" fmla="*/ 328670 w 598650"/>
                <a:gd name="connsiteY76" fmla="*/ 78970 h 580488"/>
                <a:gd name="connsiteX77" fmla="*/ 334413 w 598650"/>
                <a:gd name="connsiteY77" fmla="*/ 83272 h 580488"/>
                <a:gd name="connsiteX78" fmla="*/ 340156 w 598650"/>
                <a:gd name="connsiteY78" fmla="*/ 89007 h 580488"/>
                <a:gd name="connsiteX79" fmla="*/ 345899 w 598650"/>
                <a:gd name="connsiteY79" fmla="*/ 93309 h 580488"/>
                <a:gd name="connsiteX80" fmla="*/ 353078 w 598650"/>
                <a:gd name="connsiteY80" fmla="*/ 99045 h 580488"/>
                <a:gd name="connsiteX81" fmla="*/ 358821 w 598650"/>
                <a:gd name="connsiteY81" fmla="*/ 106214 h 580488"/>
                <a:gd name="connsiteX82" fmla="*/ 364564 w 598650"/>
                <a:gd name="connsiteY82" fmla="*/ 111949 h 580488"/>
                <a:gd name="connsiteX83" fmla="*/ 370307 w 598650"/>
                <a:gd name="connsiteY83" fmla="*/ 117685 h 580488"/>
                <a:gd name="connsiteX84" fmla="*/ 391844 w 598650"/>
                <a:gd name="connsiteY84" fmla="*/ 176474 h 580488"/>
                <a:gd name="connsiteX85" fmla="*/ 429174 w 598650"/>
                <a:gd name="connsiteY85" fmla="*/ 119119 h 580488"/>
                <a:gd name="connsiteX86" fmla="*/ 434917 w 598650"/>
                <a:gd name="connsiteY86" fmla="*/ 116251 h 580488"/>
                <a:gd name="connsiteX87" fmla="*/ 444967 w 598650"/>
                <a:gd name="connsiteY87" fmla="*/ 111949 h 580488"/>
                <a:gd name="connsiteX88" fmla="*/ 452146 w 598650"/>
                <a:gd name="connsiteY88" fmla="*/ 109082 h 580488"/>
                <a:gd name="connsiteX89" fmla="*/ 460760 w 598650"/>
                <a:gd name="connsiteY89" fmla="*/ 106214 h 580488"/>
                <a:gd name="connsiteX90" fmla="*/ 467939 w 598650"/>
                <a:gd name="connsiteY90" fmla="*/ 103346 h 580488"/>
                <a:gd name="connsiteX91" fmla="*/ 475118 w 598650"/>
                <a:gd name="connsiteY91" fmla="*/ 100478 h 580488"/>
                <a:gd name="connsiteX92" fmla="*/ 482297 w 598650"/>
                <a:gd name="connsiteY92" fmla="*/ 99045 h 580488"/>
                <a:gd name="connsiteX93" fmla="*/ 492347 w 598650"/>
                <a:gd name="connsiteY93" fmla="*/ 94743 h 580488"/>
                <a:gd name="connsiteX94" fmla="*/ 495219 w 598650"/>
                <a:gd name="connsiteY94" fmla="*/ 93309 h 580488"/>
                <a:gd name="connsiteX95" fmla="*/ 480861 w 598650"/>
                <a:gd name="connsiteY95" fmla="*/ 94743 h 580488"/>
                <a:gd name="connsiteX96" fmla="*/ 466504 w 598650"/>
                <a:gd name="connsiteY96" fmla="*/ 97611 h 580488"/>
                <a:gd name="connsiteX97" fmla="*/ 457889 w 598650"/>
                <a:gd name="connsiteY97" fmla="*/ 99045 h 580488"/>
                <a:gd name="connsiteX98" fmla="*/ 453582 w 598650"/>
                <a:gd name="connsiteY98" fmla="*/ 100478 h 580488"/>
                <a:gd name="connsiteX99" fmla="*/ 449274 w 598650"/>
                <a:gd name="connsiteY99" fmla="*/ 101912 h 580488"/>
                <a:gd name="connsiteX100" fmla="*/ 447839 w 598650"/>
                <a:gd name="connsiteY100" fmla="*/ 101912 h 580488"/>
                <a:gd name="connsiteX101" fmla="*/ 444967 w 598650"/>
                <a:gd name="connsiteY101" fmla="*/ 103346 h 580488"/>
                <a:gd name="connsiteX102" fmla="*/ 442096 w 598650"/>
                <a:gd name="connsiteY102" fmla="*/ 104780 h 580488"/>
                <a:gd name="connsiteX103" fmla="*/ 433481 w 598650"/>
                <a:gd name="connsiteY103" fmla="*/ 109082 h 580488"/>
                <a:gd name="connsiteX104" fmla="*/ 427738 w 598650"/>
                <a:gd name="connsiteY104" fmla="*/ 111949 h 580488"/>
                <a:gd name="connsiteX105" fmla="*/ 426302 w 598650"/>
                <a:gd name="connsiteY105" fmla="*/ 113383 h 580488"/>
                <a:gd name="connsiteX106" fmla="*/ 457889 w 598650"/>
                <a:gd name="connsiteY106" fmla="*/ 77536 h 580488"/>
                <a:gd name="connsiteX107" fmla="*/ 523934 w 598650"/>
                <a:gd name="connsiteY107" fmla="*/ 87574 h 580488"/>
                <a:gd name="connsiteX108" fmla="*/ 472247 w 598650"/>
                <a:gd name="connsiteY108" fmla="*/ 126288 h 580488"/>
                <a:gd name="connsiteX109" fmla="*/ 433481 w 598650"/>
                <a:gd name="connsiteY109" fmla="*/ 123420 h 580488"/>
                <a:gd name="connsiteX110" fmla="*/ 432045 w 598650"/>
                <a:gd name="connsiteY110" fmla="*/ 124854 h 580488"/>
                <a:gd name="connsiteX111" fmla="*/ 394715 w 598650"/>
                <a:gd name="connsiteY111" fmla="*/ 193680 h 580488"/>
                <a:gd name="connsiteX112" fmla="*/ 409073 w 598650"/>
                <a:gd name="connsiteY112" fmla="*/ 189379 h 580488"/>
                <a:gd name="connsiteX113" fmla="*/ 424866 w 598650"/>
                <a:gd name="connsiteY113" fmla="*/ 202284 h 580488"/>
                <a:gd name="connsiteX114" fmla="*/ 447839 w 598650"/>
                <a:gd name="connsiteY114" fmla="*/ 218056 h 580488"/>
                <a:gd name="connsiteX115" fmla="*/ 450710 w 598650"/>
                <a:gd name="connsiteY115" fmla="*/ 216622 h 580488"/>
                <a:gd name="connsiteX116" fmla="*/ 465068 w 598650"/>
                <a:gd name="connsiteY116" fmla="*/ 230961 h 580488"/>
                <a:gd name="connsiteX117" fmla="*/ 452146 w 598650"/>
                <a:gd name="connsiteY117" fmla="*/ 245300 h 580488"/>
                <a:gd name="connsiteX118" fmla="*/ 330106 w 598650"/>
                <a:gd name="connsiteY118" fmla="*/ 245300 h 580488"/>
                <a:gd name="connsiteX119" fmla="*/ 317184 w 598650"/>
                <a:gd name="connsiteY119" fmla="*/ 230961 h 580488"/>
                <a:gd name="connsiteX120" fmla="*/ 334413 w 598650"/>
                <a:gd name="connsiteY120" fmla="*/ 218056 h 580488"/>
                <a:gd name="connsiteX121" fmla="*/ 363128 w 598650"/>
                <a:gd name="connsiteY121" fmla="*/ 199416 h 580488"/>
                <a:gd name="connsiteX122" fmla="*/ 378922 w 598650"/>
                <a:gd name="connsiteY122" fmla="*/ 189379 h 580488"/>
                <a:gd name="connsiteX123" fmla="*/ 386101 w 598650"/>
                <a:gd name="connsiteY123" fmla="*/ 190813 h 580488"/>
                <a:gd name="connsiteX124" fmla="*/ 364564 w 598650"/>
                <a:gd name="connsiteY124" fmla="*/ 120553 h 580488"/>
                <a:gd name="connsiteX125" fmla="*/ 327234 w 598650"/>
                <a:gd name="connsiteY125" fmla="*/ 107648 h 580488"/>
                <a:gd name="connsiteX126" fmla="*/ 295647 w 598650"/>
                <a:gd name="connsiteY126" fmla="*/ 53161 h 580488"/>
                <a:gd name="connsiteX127" fmla="*/ 56095 w 598650"/>
                <a:gd name="connsiteY127" fmla="*/ 0 h 580488"/>
                <a:gd name="connsiteX128" fmla="*/ 598650 w 598650"/>
                <a:gd name="connsiteY128" fmla="*/ 0 h 580488"/>
                <a:gd name="connsiteX129" fmla="*/ 598650 w 598650"/>
                <a:gd name="connsiteY129" fmla="*/ 364156 h 580488"/>
                <a:gd name="connsiteX130" fmla="*/ 180969 w 598650"/>
                <a:gd name="connsiteY130" fmla="*/ 364156 h 580488"/>
                <a:gd name="connsiteX131" fmla="*/ 182404 w 598650"/>
                <a:gd name="connsiteY131" fmla="*/ 339784 h 580488"/>
                <a:gd name="connsiteX132" fmla="*/ 574250 w 598650"/>
                <a:gd name="connsiteY132" fmla="*/ 339784 h 580488"/>
                <a:gd name="connsiteX133" fmla="*/ 574250 w 598650"/>
                <a:gd name="connsiteY133" fmla="*/ 24372 h 580488"/>
                <a:gd name="connsiteX134" fmla="*/ 80495 w 598650"/>
                <a:gd name="connsiteY134" fmla="*/ 24372 h 580488"/>
                <a:gd name="connsiteX135" fmla="*/ 80495 w 598650"/>
                <a:gd name="connsiteY135" fmla="*/ 48745 h 580488"/>
                <a:gd name="connsiteX136" fmla="*/ 56095 w 598650"/>
                <a:gd name="connsiteY136"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98650" h="580488">
                  <a:moveTo>
                    <a:pt x="238173" y="288290"/>
                  </a:moveTo>
                  <a:lnTo>
                    <a:pt x="335879" y="288290"/>
                  </a:lnTo>
                  <a:lnTo>
                    <a:pt x="335879" y="294037"/>
                  </a:lnTo>
                  <a:lnTo>
                    <a:pt x="238173" y="294037"/>
                  </a:lnTo>
                  <a:close/>
                  <a:moveTo>
                    <a:pt x="453585" y="282542"/>
                  </a:moveTo>
                  <a:lnTo>
                    <a:pt x="549682" y="282542"/>
                  </a:lnTo>
                  <a:lnTo>
                    <a:pt x="549682" y="318406"/>
                  </a:lnTo>
                  <a:lnTo>
                    <a:pt x="453585" y="318406"/>
                  </a:lnTo>
                  <a:close/>
                  <a:moveTo>
                    <a:pt x="430596" y="169204"/>
                  </a:moveTo>
                  <a:lnTo>
                    <a:pt x="528302" y="169204"/>
                  </a:lnTo>
                  <a:lnTo>
                    <a:pt x="528302" y="174951"/>
                  </a:lnTo>
                  <a:lnTo>
                    <a:pt x="430596" y="174951"/>
                  </a:lnTo>
                  <a:close/>
                  <a:moveTo>
                    <a:pt x="278425" y="159088"/>
                  </a:moveTo>
                  <a:lnTo>
                    <a:pt x="295647" y="192054"/>
                  </a:lnTo>
                  <a:lnTo>
                    <a:pt x="169351" y="256554"/>
                  </a:lnTo>
                  <a:lnTo>
                    <a:pt x="162175" y="388422"/>
                  </a:lnTo>
                  <a:lnTo>
                    <a:pt x="157870" y="388422"/>
                  </a:lnTo>
                  <a:lnTo>
                    <a:pt x="157870" y="405622"/>
                  </a:lnTo>
                  <a:lnTo>
                    <a:pt x="157870" y="417088"/>
                  </a:lnTo>
                  <a:lnTo>
                    <a:pt x="157870" y="547522"/>
                  </a:lnTo>
                  <a:lnTo>
                    <a:pt x="162175" y="547522"/>
                  </a:lnTo>
                  <a:lnTo>
                    <a:pt x="192314" y="553255"/>
                  </a:lnTo>
                  <a:lnTo>
                    <a:pt x="192314" y="580488"/>
                  </a:lnTo>
                  <a:lnTo>
                    <a:pt x="166481" y="580488"/>
                  </a:lnTo>
                  <a:lnTo>
                    <a:pt x="137777" y="576188"/>
                  </a:lnTo>
                  <a:lnTo>
                    <a:pt x="137777" y="580488"/>
                  </a:lnTo>
                  <a:lnTo>
                    <a:pt x="104768" y="580488"/>
                  </a:lnTo>
                  <a:lnTo>
                    <a:pt x="104768" y="550388"/>
                  </a:lnTo>
                  <a:lnTo>
                    <a:pt x="104768" y="547522"/>
                  </a:lnTo>
                  <a:lnTo>
                    <a:pt x="104768" y="417088"/>
                  </a:lnTo>
                  <a:lnTo>
                    <a:pt x="86111" y="417088"/>
                  </a:lnTo>
                  <a:lnTo>
                    <a:pt x="86111" y="547522"/>
                  </a:lnTo>
                  <a:lnTo>
                    <a:pt x="86111" y="550388"/>
                  </a:lnTo>
                  <a:lnTo>
                    <a:pt x="86111" y="580488"/>
                  </a:lnTo>
                  <a:lnTo>
                    <a:pt x="54537" y="580488"/>
                  </a:lnTo>
                  <a:lnTo>
                    <a:pt x="54537" y="576188"/>
                  </a:lnTo>
                  <a:lnTo>
                    <a:pt x="24398" y="580488"/>
                  </a:lnTo>
                  <a:lnTo>
                    <a:pt x="0" y="580488"/>
                  </a:lnTo>
                  <a:lnTo>
                    <a:pt x="0" y="553255"/>
                  </a:lnTo>
                  <a:lnTo>
                    <a:pt x="28703" y="547522"/>
                  </a:lnTo>
                  <a:lnTo>
                    <a:pt x="34444" y="547522"/>
                  </a:lnTo>
                  <a:lnTo>
                    <a:pt x="34444" y="417088"/>
                  </a:lnTo>
                  <a:lnTo>
                    <a:pt x="34444" y="405622"/>
                  </a:lnTo>
                  <a:lnTo>
                    <a:pt x="34444" y="388422"/>
                  </a:lnTo>
                  <a:lnTo>
                    <a:pt x="30139" y="388422"/>
                  </a:lnTo>
                  <a:lnTo>
                    <a:pt x="28703" y="361188"/>
                  </a:lnTo>
                  <a:lnTo>
                    <a:pt x="4305" y="361188"/>
                  </a:lnTo>
                  <a:lnTo>
                    <a:pt x="7176" y="230754"/>
                  </a:lnTo>
                  <a:lnTo>
                    <a:pt x="67453" y="219288"/>
                  </a:lnTo>
                  <a:lnTo>
                    <a:pt x="94722" y="250821"/>
                  </a:lnTo>
                  <a:lnTo>
                    <a:pt x="121990" y="219288"/>
                  </a:lnTo>
                  <a:lnTo>
                    <a:pt x="163610" y="219288"/>
                  </a:lnTo>
                  <a:close/>
                  <a:moveTo>
                    <a:pt x="206677" y="93338"/>
                  </a:moveTo>
                  <a:lnTo>
                    <a:pt x="304383" y="93338"/>
                  </a:lnTo>
                  <a:lnTo>
                    <a:pt x="304383" y="99085"/>
                  </a:lnTo>
                  <a:lnTo>
                    <a:pt x="206677" y="99085"/>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295647" y="53161"/>
                  </a:moveTo>
                  <a:cubicBezTo>
                    <a:pt x="307133" y="58896"/>
                    <a:pt x="338720" y="51727"/>
                    <a:pt x="360257" y="68933"/>
                  </a:cubicBezTo>
                  <a:cubicBezTo>
                    <a:pt x="380358" y="83272"/>
                    <a:pt x="380358" y="106214"/>
                    <a:pt x="376050" y="113383"/>
                  </a:cubicBezTo>
                  <a:cubicBezTo>
                    <a:pt x="374614" y="113383"/>
                    <a:pt x="374614" y="113383"/>
                    <a:pt x="374614" y="111949"/>
                  </a:cubicBezTo>
                  <a:cubicBezTo>
                    <a:pt x="373179" y="110516"/>
                    <a:pt x="371743" y="109082"/>
                    <a:pt x="370307" y="106214"/>
                  </a:cubicBezTo>
                  <a:cubicBezTo>
                    <a:pt x="367436" y="104780"/>
                    <a:pt x="366000" y="101912"/>
                    <a:pt x="364564" y="100478"/>
                  </a:cubicBezTo>
                  <a:cubicBezTo>
                    <a:pt x="363128" y="99045"/>
                    <a:pt x="361693" y="97611"/>
                    <a:pt x="360257" y="97611"/>
                  </a:cubicBezTo>
                  <a:lnTo>
                    <a:pt x="358821" y="94743"/>
                  </a:lnTo>
                  <a:cubicBezTo>
                    <a:pt x="358821" y="94743"/>
                    <a:pt x="358821" y="94743"/>
                    <a:pt x="357385" y="93309"/>
                  </a:cubicBezTo>
                  <a:lnTo>
                    <a:pt x="354514" y="90441"/>
                  </a:lnTo>
                  <a:cubicBezTo>
                    <a:pt x="353078" y="90441"/>
                    <a:pt x="351642" y="89007"/>
                    <a:pt x="350206" y="89007"/>
                  </a:cubicBezTo>
                  <a:cubicBezTo>
                    <a:pt x="348771" y="86140"/>
                    <a:pt x="345899" y="84706"/>
                    <a:pt x="344463" y="83272"/>
                  </a:cubicBezTo>
                  <a:cubicBezTo>
                    <a:pt x="340156" y="80404"/>
                    <a:pt x="335849" y="77536"/>
                    <a:pt x="331541" y="74669"/>
                  </a:cubicBezTo>
                  <a:cubicBezTo>
                    <a:pt x="324363" y="70367"/>
                    <a:pt x="318620" y="68933"/>
                    <a:pt x="318620" y="68933"/>
                  </a:cubicBezTo>
                  <a:cubicBezTo>
                    <a:pt x="318620" y="68933"/>
                    <a:pt x="320055" y="68933"/>
                    <a:pt x="321491" y="71801"/>
                  </a:cubicBezTo>
                  <a:cubicBezTo>
                    <a:pt x="322927" y="73235"/>
                    <a:pt x="325798" y="76103"/>
                    <a:pt x="328670" y="78970"/>
                  </a:cubicBezTo>
                  <a:cubicBezTo>
                    <a:pt x="330106" y="80404"/>
                    <a:pt x="332977" y="81838"/>
                    <a:pt x="334413" y="83272"/>
                  </a:cubicBezTo>
                  <a:cubicBezTo>
                    <a:pt x="335849" y="84706"/>
                    <a:pt x="338720" y="86140"/>
                    <a:pt x="340156" y="89007"/>
                  </a:cubicBezTo>
                  <a:cubicBezTo>
                    <a:pt x="341592" y="90441"/>
                    <a:pt x="344463" y="91875"/>
                    <a:pt x="345899" y="93309"/>
                  </a:cubicBezTo>
                  <a:cubicBezTo>
                    <a:pt x="348771" y="96177"/>
                    <a:pt x="350206" y="97611"/>
                    <a:pt x="353078" y="99045"/>
                  </a:cubicBezTo>
                  <a:cubicBezTo>
                    <a:pt x="354514" y="101912"/>
                    <a:pt x="355949" y="103346"/>
                    <a:pt x="358821" y="106214"/>
                  </a:cubicBezTo>
                  <a:cubicBezTo>
                    <a:pt x="360257" y="107648"/>
                    <a:pt x="361693" y="109082"/>
                    <a:pt x="364564" y="111949"/>
                  </a:cubicBezTo>
                  <a:cubicBezTo>
                    <a:pt x="366000" y="113383"/>
                    <a:pt x="368871" y="116251"/>
                    <a:pt x="370307" y="117685"/>
                  </a:cubicBezTo>
                  <a:cubicBezTo>
                    <a:pt x="386101" y="133458"/>
                    <a:pt x="390408" y="154966"/>
                    <a:pt x="391844" y="176474"/>
                  </a:cubicBezTo>
                  <a:cubicBezTo>
                    <a:pt x="397587" y="153532"/>
                    <a:pt x="407637" y="132024"/>
                    <a:pt x="429174" y="119119"/>
                  </a:cubicBezTo>
                  <a:cubicBezTo>
                    <a:pt x="430609" y="117685"/>
                    <a:pt x="432045" y="117685"/>
                    <a:pt x="434917" y="116251"/>
                  </a:cubicBezTo>
                  <a:cubicBezTo>
                    <a:pt x="437788" y="114817"/>
                    <a:pt x="442096" y="113383"/>
                    <a:pt x="444967" y="111949"/>
                  </a:cubicBezTo>
                  <a:cubicBezTo>
                    <a:pt x="447839" y="111949"/>
                    <a:pt x="449274" y="110516"/>
                    <a:pt x="452146" y="109082"/>
                  </a:cubicBezTo>
                  <a:cubicBezTo>
                    <a:pt x="455017" y="107648"/>
                    <a:pt x="457889" y="107648"/>
                    <a:pt x="460760" y="106214"/>
                  </a:cubicBezTo>
                  <a:cubicBezTo>
                    <a:pt x="463632" y="104780"/>
                    <a:pt x="465068" y="104780"/>
                    <a:pt x="467939" y="103346"/>
                  </a:cubicBezTo>
                  <a:cubicBezTo>
                    <a:pt x="470811" y="101912"/>
                    <a:pt x="473682" y="101912"/>
                    <a:pt x="475118" y="100478"/>
                  </a:cubicBezTo>
                  <a:cubicBezTo>
                    <a:pt x="477990" y="100478"/>
                    <a:pt x="479425" y="99045"/>
                    <a:pt x="482297" y="99045"/>
                  </a:cubicBezTo>
                  <a:cubicBezTo>
                    <a:pt x="486604" y="96177"/>
                    <a:pt x="489476" y="96177"/>
                    <a:pt x="492347" y="94743"/>
                  </a:cubicBezTo>
                  <a:cubicBezTo>
                    <a:pt x="493783" y="93309"/>
                    <a:pt x="495219" y="93309"/>
                    <a:pt x="495219" y="93309"/>
                  </a:cubicBezTo>
                  <a:cubicBezTo>
                    <a:pt x="495219" y="93309"/>
                    <a:pt x="489476" y="93309"/>
                    <a:pt x="480861" y="94743"/>
                  </a:cubicBezTo>
                  <a:cubicBezTo>
                    <a:pt x="476554" y="94743"/>
                    <a:pt x="472247" y="96177"/>
                    <a:pt x="466504" y="97611"/>
                  </a:cubicBezTo>
                  <a:cubicBezTo>
                    <a:pt x="463632" y="97611"/>
                    <a:pt x="460760" y="99045"/>
                    <a:pt x="457889" y="99045"/>
                  </a:cubicBezTo>
                  <a:cubicBezTo>
                    <a:pt x="456453" y="99045"/>
                    <a:pt x="455017" y="100478"/>
                    <a:pt x="453582" y="100478"/>
                  </a:cubicBezTo>
                  <a:lnTo>
                    <a:pt x="449274" y="101912"/>
                  </a:lnTo>
                  <a:cubicBezTo>
                    <a:pt x="449274" y="101912"/>
                    <a:pt x="447839" y="101912"/>
                    <a:pt x="447839" y="101912"/>
                  </a:cubicBezTo>
                  <a:lnTo>
                    <a:pt x="444967" y="103346"/>
                  </a:lnTo>
                  <a:cubicBezTo>
                    <a:pt x="444967" y="103346"/>
                    <a:pt x="443531" y="104780"/>
                    <a:pt x="442096" y="104780"/>
                  </a:cubicBezTo>
                  <a:cubicBezTo>
                    <a:pt x="439224" y="106214"/>
                    <a:pt x="436352" y="107648"/>
                    <a:pt x="433481" y="109082"/>
                  </a:cubicBezTo>
                  <a:cubicBezTo>
                    <a:pt x="432045" y="110516"/>
                    <a:pt x="429174" y="111949"/>
                    <a:pt x="427738" y="111949"/>
                  </a:cubicBezTo>
                  <a:cubicBezTo>
                    <a:pt x="426302" y="113383"/>
                    <a:pt x="426302" y="113383"/>
                    <a:pt x="426302" y="113383"/>
                  </a:cubicBezTo>
                  <a:cubicBezTo>
                    <a:pt x="424866" y="104780"/>
                    <a:pt x="433481" y="83272"/>
                    <a:pt x="457889" y="77536"/>
                  </a:cubicBezTo>
                  <a:cubicBezTo>
                    <a:pt x="483733" y="70367"/>
                    <a:pt x="509577" y="89007"/>
                    <a:pt x="523934" y="87574"/>
                  </a:cubicBezTo>
                  <a:cubicBezTo>
                    <a:pt x="503834" y="101912"/>
                    <a:pt x="500962" y="114817"/>
                    <a:pt x="472247" y="126288"/>
                  </a:cubicBezTo>
                  <a:cubicBezTo>
                    <a:pt x="453582" y="133458"/>
                    <a:pt x="440660" y="129156"/>
                    <a:pt x="433481" y="123420"/>
                  </a:cubicBezTo>
                  <a:cubicBezTo>
                    <a:pt x="433481" y="123420"/>
                    <a:pt x="433481" y="123420"/>
                    <a:pt x="432045" y="124854"/>
                  </a:cubicBezTo>
                  <a:cubicBezTo>
                    <a:pt x="409073" y="137759"/>
                    <a:pt x="400458" y="166437"/>
                    <a:pt x="394715" y="193680"/>
                  </a:cubicBezTo>
                  <a:cubicBezTo>
                    <a:pt x="397587" y="190813"/>
                    <a:pt x="401894" y="189379"/>
                    <a:pt x="409073" y="189379"/>
                  </a:cubicBezTo>
                  <a:cubicBezTo>
                    <a:pt x="420559" y="189379"/>
                    <a:pt x="423431" y="195114"/>
                    <a:pt x="424866" y="202284"/>
                  </a:cubicBezTo>
                  <a:cubicBezTo>
                    <a:pt x="446403" y="192246"/>
                    <a:pt x="447839" y="216622"/>
                    <a:pt x="447839" y="218056"/>
                  </a:cubicBezTo>
                  <a:cubicBezTo>
                    <a:pt x="449274" y="216622"/>
                    <a:pt x="449274" y="216622"/>
                    <a:pt x="450710" y="216622"/>
                  </a:cubicBezTo>
                  <a:cubicBezTo>
                    <a:pt x="459325" y="216622"/>
                    <a:pt x="465068" y="223792"/>
                    <a:pt x="465068" y="230961"/>
                  </a:cubicBezTo>
                  <a:cubicBezTo>
                    <a:pt x="465068" y="239564"/>
                    <a:pt x="452146" y="245300"/>
                    <a:pt x="452146" y="245300"/>
                  </a:cubicBezTo>
                  <a:lnTo>
                    <a:pt x="330106" y="245300"/>
                  </a:lnTo>
                  <a:cubicBezTo>
                    <a:pt x="322927" y="245300"/>
                    <a:pt x="317184" y="239564"/>
                    <a:pt x="317184" y="230961"/>
                  </a:cubicBezTo>
                  <a:cubicBezTo>
                    <a:pt x="317184" y="223792"/>
                    <a:pt x="327234" y="215188"/>
                    <a:pt x="334413" y="218056"/>
                  </a:cubicBezTo>
                  <a:cubicBezTo>
                    <a:pt x="335849" y="206585"/>
                    <a:pt x="347335" y="193680"/>
                    <a:pt x="363128" y="199416"/>
                  </a:cubicBezTo>
                  <a:cubicBezTo>
                    <a:pt x="366000" y="193680"/>
                    <a:pt x="371743" y="189379"/>
                    <a:pt x="378922" y="189379"/>
                  </a:cubicBezTo>
                  <a:cubicBezTo>
                    <a:pt x="381793" y="189379"/>
                    <a:pt x="383229" y="189379"/>
                    <a:pt x="386101" y="190813"/>
                  </a:cubicBezTo>
                  <a:cubicBezTo>
                    <a:pt x="386101" y="165003"/>
                    <a:pt x="383229" y="137759"/>
                    <a:pt x="364564" y="120553"/>
                  </a:cubicBezTo>
                  <a:cubicBezTo>
                    <a:pt x="354514" y="123420"/>
                    <a:pt x="341592" y="121987"/>
                    <a:pt x="327234" y="107648"/>
                  </a:cubicBezTo>
                  <a:cubicBezTo>
                    <a:pt x="305698" y="86140"/>
                    <a:pt x="308569" y="73235"/>
                    <a:pt x="295647" y="53161"/>
                  </a:cubicBezTo>
                  <a:close/>
                  <a:moveTo>
                    <a:pt x="56095" y="0"/>
                  </a:moveTo>
                  <a:lnTo>
                    <a:pt x="598650" y="0"/>
                  </a:lnTo>
                  <a:lnTo>
                    <a:pt x="598650" y="364156"/>
                  </a:lnTo>
                  <a:lnTo>
                    <a:pt x="180969" y="364156"/>
                  </a:lnTo>
                  <a:lnTo>
                    <a:pt x="182404" y="339784"/>
                  </a:lnTo>
                  <a:lnTo>
                    <a:pt x="574250" y="339784"/>
                  </a:lnTo>
                  <a:lnTo>
                    <a:pt x="574250" y="24372"/>
                  </a:lnTo>
                  <a:lnTo>
                    <a:pt x="80495" y="24372"/>
                  </a:lnTo>
                  <a:lnTo>
                    <a:pt x="80495" y="48745"/>
                  </a:lnTo>
                  <a:lnTo>
                    <a:pt x="56095" y="57347"/>
                  </a:lnTo>
                  <a:close/>
                </a:path>
              </a:pathLst>
            </a:custGeom>
            <a:solidFill>
              <a:schemeClr val="accent3"/>
            </a:solidFill>
            <a:ln>
              <a:noFill/>
            </a:ln>
          </p:spPr>
          <p:txBody>
            <a:bodyPr/>
            <a:lstStyle/>
            <a:p>
              <a:endParaRPr lang="zh-CN" altLang="en-US">
                <a:cs typeface="+mn-ea"/>
                <a:sym typeface="+mn-lt"/>
              </a:endParaRPr>
            </a:p>
          </p:txBody>
        </p:sp>
      </p:grpSp>
      <p:sp>
        <p:nvSpPr>
          <p:cNvPr id="100" name="文本框 99"/>
          <p:cNvSpPr txBox="1"/>
          <p:nvPr/>
        </p:nvSpPr>
        <p:spPr>
          <a:xfrm>
            <a:off x="752475" y="3895090"/>
            <a:ext cx="10109200" cy="429895"/>
          </a:xfrm>
          <a:prstGeom prst="rect">
            <a:avLst/>
          </a:prstGeom>
          <a:noFill/>
          <a:ln w="9525">
            <a:noFill/>
          </a:ln>
        </p:spPr>
        <p:txBody>
          <a:bodyPr wrap="square">
            <a:spAutoFit/>
          </a:bodyPr>
          <a:lstStyle/>
          <a:p>
            <a:pPr indent="0"/>
            <a:r>
              <a:rPr sz="2200" b="0">
                <a:solidFill>
                  <a:srgbClr val="000000"/>
                </a:solidFill>
                <a:latin typeface="宋体" panose="02010600030101010101" pitchFamily="2" charset="-122"/>
                <a:ea typeface="宋体" panose="02010600030101010101" pitchFamily="2" charset="-122"/>
                <a:cs typeface="宋体" panose="02010600030101010101" pitchFamily="2" charset="-122"/>
              </a:rPr>
              <a:t>(2)请谈谈你参加本次活动的感悟。(三个方面即可)</a:t>
            </a:r>
          </a:p>
        </p:txBody>
      </p:sp>
      <p:sp>
        <p:nvSpPr>
          <p:cNvPr id="3" name="文本框 2"/>
          <p:cNvSpPr txBox="1"/>
          <p:nvPr/>
        </p:nvSpPr>
        <p:spPr>
          <a:xfrm>
            <a:off x="752475" y="4399915"/>
            <a:ext cx="9343390" cy="2122805"/>
          </a:xfrm>
          <a:prstGeom prst="rect">
            <a:avLst/>
          </a:prstGeom>
          <a:noFill/>
          <a:ln w="9525">
            <a:noFill/>
          </a:ln>
        </p:spPr>
        <p:txBody>
          <a:bodyPr wrap="square">
            <a:spAutoFit/>
          </a:bodyPr>
          <a:lstStyle/>
          <a:p>
            <a:pPr indent="0"/>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200" b="0">
                <a:solidFill>
                  <a:srgbClr val="FF0000"/>
                </a:solidFill>
                <a:latin typeface="宋体" panose="02010600030101010101" pitchFamily="2" charset="-122"/>
                <a:ea typeface="宋体" panose="02010600030101010101" pitchFamily="2" charset="-122"/>
                <a:cs typeface="宋体" panose="02010600030101010101" pitchFamily="2" charset="-122"/>
              </a:rPr>
              <a:t>一个有希望的民族不能没有英雄,一个有前途的国家不能没有先锋;奉献的人生才有价值;奋斗的人生最美丽;生命的价值在于为社会做出贡献;实现理想需要艰苦奋斗的精神;实现人生的意义,追求生命的价值,要脚踏实地,从现在做起,从一点一滴的小事做起;树立人生理想,并为之执着奋斗;自觉主动地承担自己应尽的责任;积极参加社会公益活动;把个人理想同对祖国对民族的责任统一起来,个人理想才会有更持久的生命力;等等。</a:t>
            </a:r>
          </a:p>
        </p:txBody>
      </p:sp>
      <p:sp>
        <p:nvSpPr>
          <p:cNvPr id="4" name="文本框 3"/>
          <p:cNvSpPr txBox="1"/>
          <p:nvPr/>
        </p:nvSpPr>
        <p:spPr>
          <a:xfrm>
            <a:off x="635000" y="1858010"/>
            <a:ext cx="9658350" cy="1445260"/>
          </a:xfrm>
          <a:prstGeom prst="rect">
            <a:avLst/>
          </a:prstGeom>
          <a:noFill/>
          <a:ln w="9525">
            <a:noFill/>
          </a:ln>
        </p:spPr>
        <p:txBody>
          <a:bodyPr wrap="square">
            <a:spAutoFit/>
          </a:bodyPr>
          <a:lstStyle/>
          <a:p>
            <a:pPr indent="0"/>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sz="2200" b="0">
                <a:solidFill>
                  <a:srgbClr val="FF0000"/>
                </a:solidFill>
                <a:latin typeface="宋体" panose="02010600030101010101" pitchFamily="2" charset="-122"/>
                <a:ea typeface="宋体" panose="02010600030101010101" pitchFamily="2" charset="-122"/>
                <a:cs typeface="宋体" panose="02010600030101010101" pitchFamily="2" charset="-122"/>
              </a:rPr>
              <a:t>不忘初心,信念坚定;报效祖国,服务人民;艰苦奋斗,执着追求;不怕吃苦,攻坚克难;淡泊名利,甘于奉献;敢于担当,勇于负责;持之以恒,坚持不懈;勇于创新,锐意进取;敢于挑战,善于创造;勤于劳动,勤于创造;主人翁意识;强烈的社会责任感;等等。</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2000" fill="hold">
                                          <p:stCondLst>
                                            <p:cond delay="0"/>
                                          </p:stCondLst>
                                        </p:cTn>
                                        <p:tgtEl>
                                          <p:spTgt spid="3">
                                            <p:txEl>
                                              <p:pRg st="0" end="0"/>
                                            </p:txEl>
                                          </p:spTgt>
                                        </p:tgtEl>
                                        <p:attrNameLst>
                                          <p:attrName>style.visibility</p:attrName>
                                        </p:attrNameLst>
                                      </p:cBhvr>
                                      <p:to>
                                        <p:strVal val="visible"/>
                                      </p:to>
                                    </p:set>
                                    <p:animEffect transition="in" filter="wipe(left)">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2000" fill="hold">
                                          <p:stCondLst>
                                            <p:cond delay="0"/>
                                          </p:stCondLst>
                                        </p:cTn>
                                        <p:tgtEl>
                                          <p:spTgt spid="4">
                                            <p:txEl>
                                              <p:pRg st="0" end="0"/>
                                            </p:txEl>
                                          </p:spTgt>
                                        </p:tgtEl>
                                        <p:attrNameLst>
                                          <p:attrName>style.visibility</p:attrName>
                                        </p:attrNameLst>
                                      </p:cBhvr>
                                      <p:to>
                                        <p:strVal val="visible"/>
                                      </p:to>
                                    </p:set>
                                    <p:animEffect transition="in" filter="wipe(left)">
                                      <p:cBhvr>
                                        <p:cTn id="1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圆角矩形 50"/>
          <p:cNvSpPr/>
          <p:nvPr/>
        </p:nvSpPr>
        <p:spPr>
          <a:xfrm>
            <a:off x="635000" y="1335481"/>
            <a:ext cx="10885488" cy="5358830"/>
          </a:xfrm>
          <a:prstGeom prst="roundRect">
            <a:avLst>
              <a:gd name="adj" fmla="val 267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0" name="直接连接符 69"/>
          <p:cNvCxnSpPr/>
          <p:nvPr/>
        </p:nvCxnSpPr>
        <p:spPr>
          <a:xfrm>
            <a:off x="0" y="736600"/>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689101" y="-1"/>
            <a:ext cx="10502899" cy="7420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4" name="矩形 33"/>
          <p:cNvSpPr/>
          <p:nvPr/>
        </p:nvSpPr>
        <p:spPr>
          <a:xfrm>
            <a:off x="1708507" y="181416"/>
            <a:ext cx="387350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p:txBody>
      </p:sp>
      <p:grpSp>
        <p:nvGrpSpPr>
          <p:cNvPr id="2" name="组合 1"/>
          <p:cNvGrpSpPr/>
          <p:nvPr/>
        </p:nvGrpSpPr>
        <p:grpSpPr>
          <a:xfrm>
            <a:off x="100614" y="165300"/>
            <a:ext cx="1572859" cy="535531"/>
            <a:chOff x="100614" y="165300"/>
            <a:chExt cx="1572859" cy="535531"/>
          </a:xfrm>
        </p:grpSpPr>
        <p:sp>
          <p:nvSpPr>
            <p:cNvPr id="38" name="文本框 37"/>
            <p:cNvSpPr txBox="1"/>
            <p:nvPr/>
          </p:nvSpPr>
          <p:spPr>
            <a:xfrm>
              <a:off x="507812" y="165300"/>
              <a:ext cx="1165661" cy="535531"/>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pPr>
                <a:lnSpc>
                  <a:spcPct val="120000"/>
                </a:lnSpc>
              </a:pPr>
              <a:r>
                <a:rPr lang="zh-CN" altLang="en-US" dirty="0">
                  <a:solidFill>
                    <a:schemeClr val="accent3"/>
                  </a:solidFill>
                  <a:sym typeface="+mn-lt"/>
                </a:rPr>
                <a:t>真题帮</a:t>
              </a:r>
            </a:p>
          </p:txBody>
        </p:sp>
        <p:sp>
          <p:nvSpPr>
            <p:cNvPr id="59" name="teacher-on-biology-class_43821"/>
            <p:cNvSpPr>
              <a:spLocks noChangeAspect="1"/>
            </p:cNvSpPr>
            <p:nvPr/>
          </p:nvSpPr>
          <p:spPr bwMode="auto">
            <a:xfrm>
              <a:off x="100614" y="204515"/>
              <a:ext cx="465232" cy="451118"/>
            </a:xfrm>
            <a:custGeom>
              <a:avLst/>
              <a:gdLst>
                <a:gd name="connsiteX0" fmla="*/ 238173 w 598650"/>
                <a:gd name="connsiteY0" fmla="*/ 288290 h 580488"/>
                <a:gd name="connsiteX1" fmla="*/ 335879 w 598650"/>
                <a:gd name="connsiteY1" fmla="*/ 288290 h 580488"/>
                <a:gd name="connsiteX2" fmla="*/ 335879 w 598650"/>
                <a:gd name="connsiteY2" fmla="*/ 294037 h 580488"/>
                <a:gd name="connsiteX3" fmla="*/ 238173 w 598650"/>
                <a:gd name="connsiteY3" fmla="*/ 294037 h 580488"/>
                <a:gd name="connsiteX4" fmla="*/ 453585 w 598650"/>
                <a:gd name="connsiteY4" fmla="*/ 282542 h 580488"/>
                <a:gd name="connsiteX5" fmla="*/ 549682 w 598650"/>
                <a:gd name="connsiteY5" fmla="*/ 282542 h 580488"/>
                <a:gd name="connsiteX6" fmla="*/ 549682 w 598650"/>
                <a:gd name="connsiteY6" fmla="*/ 318406 h 580488"/>
                <a:gd name="connsiteX7" fmla="*/ 453585 w 598650"/>
                <a:gd name="connsiteY7" fmla="*/ 318406 h 580488"/>
                <a:gd name="connsiteX8" fmla="*/ 430596 w 598650"/>
                <a:gd name="connsiteY8" fmla="*/ 169204 h 580488"/>
                <a:gd name="connsiteX9" fmla="*/ 528302 w 598650"/>
                <a:gd name="connsiteY9" fmla="*/ 169204 h 580488"/>
                <a:gd name="connsiteX10" fmla="*/ 528302 w 598650"/>
                <a:gd name="connsiteY10" fmla="*/ 174951 h 580488"/>
                <a:gd name="connsiteX11" fmla="*/ 430596 w 598650"/>
                <a:gd name="connsiteY11" fmla="*/ 174951 h 580488"/>
                <a:gd name="connsiteX12" fmla="*/ 278425 w 598650"/>
                <a:gd name="connsiteY12" fmla="*/ 159088 h 580488"/>
                <a:gd name="connsiteX13" fmla="*/ 295647 w 598650"/>
                <a:gd name="connsiteY13" fmla="*/ 192054 h 580488"/>
                <a:gd name="connsiteX14" fmla="*/ 169351 w 598650"/>
                <a:gd name="connsiteY14" fmla="*/ 256554 h 580488"/>
                <a:gd name="connsiteX15" fmla="*/ 162175 w 598650"/>
                <a:gd name="connsiteY15" fmla="*/ 388422 h 580488"/>
                <a:gd name="connsiteX16" fmla="*/ 157870 w 598650"/>
                <a:gd name="connsiteY16" fmla="*/ 388422 h 580488"/>
                <a:gd name="connsiteX17" fmla="*/ 157870 w 598650"/>
                <a:gd name="connsiteY17" fmla="*/ 405622 h 580488"/>
                <a:gd name="connsiteX18" fmla="*/ 157870 w 598650"/>
                <a:gd name="connsiteY18" fmla="*/ 417088 h 580488"/>
                <a:gd name="connsiteX19" fmla="*/ 157870 w 598650"/>
                <a:gd name="connsiteY19" fmla="*/ 547522 h 580488"/>
                <a:gd name="connsiteX20" fmla="*/ 162175 w 598650"/>
                <a:gd name="connsiteY20" fmla="*/ 547522 h 580488"/>
                <a:gd name="connsiteX21" fmla="*/ 192314 w 598650"/>
                <a:gd name="connsiteY21" fmla="*/ 553255 h 580488"/>
                <a:gd name="connsiteX22" fmla="*/ 192314 w 598650"/>
                <a:gd name="connsiteY22" fmla="*/ 580488 h 580488"/>
                <a:gd name="connsiteX23" fmla="*/ 166481 w 598650"/>
                <a:gd name="connsiteY23" fmla="*/ 580488 h 580488"/>
                <a:gd name="connsiteX24" fmla="*/ 137777 w 598650"/>
                <a:gd name="connsiteY24" fmla="*/ 576188 h 580488"/>
                <a:gd name="connsiteX25" fmla="*/ 137777 w 598650"/>
                <a:gd name="connsiteY25" fmla="*/ 580488 h 580488"/>
                <a:gd name="connsiteX26" fmla="*/ 104768 w 598650"/>
                <a:gd name="connsiteY26" fmla="*/ 580488 h 580488"/>
                <a:gd name="connsiteX27" fmla="*/ 104768 w 598650"/>
                <a:gd name="connsiteY27" fmla="*/ 550388 h 580488"/>
                <a:gd name="connsiteX28" fmla="*/ 104768 w 598650"/>
                <a:gd name="connsiteY28" fmla="*/ 547522 h 580488"/>
                <a:gd name="connsiteX29" fmla="*/ 104768 w 598650"/>
                <a:gd name="connsiteY29" fmla="*/ 417088 h 580488"/>
                <a:gd name="connsiteX30" fmla="*/ 86111 w 598650"/>
                <a:gd name="connsiteY30" fmla="*/ 417088 h 580488"/>
                <a:gd name="connsiteX31" fmla="*/ 86111 w 598650"/>
                <a:gd name="connsiteY31" fmla="*/ 547522 h 580488"/>
                <a:gd name="connsiteX32" fmla="*/ 86111 w 598650"/>
                <a:gd name="connsiteY32" fmla="*/ 550388 h 580488"/>
                <a:gd name="connsiteX33" fmla="*/ 86111 w 598650"/>
                <a:gd name="connsiteY33" fmla="*/ 580488 h 580488"/>
                <a:gd name="connsiteX34" fmla="*/ 54537 w 598650"/>
                <a:gd name="connsiteY34" fmla="*/ 580488 h 580488"/>
                <a:gd name="connsiteX35" fmla="*/ 54537 w 598650"/>
                <a:gd name="connsiteY35" fmla="*/ 576188 h 580488"/>
                <a:gd name="connsiteX36" fmla="*/ 24398 w 598650"/>
                <a:gd name="connsiteY36" fmla="*/ 580488 h 580488"/>
                <a:gd name="connsiteX37" fmla="*/ 0 w 598650"/>
                <a:gd name="connsiteY37" fmla="*/ 580488 h 580488"/>
                <a:gd name="connsiteX38" fmla="*/ 0 w 598650"/>
                <a:gd name="connsiteY38" fmla="*/ 553255 h 580488"/>
                <a:gd name="connsiteX39" fmla="*/ 28703 w 598650"/>
                <a:gd name="connsiteY39" fmla="*/ 547522 h 580488"/>
                <a:gd name="connsiteX40" fmla="*/ 34444 w 598650"/>
                <a:gd name="connsiteY40" fmla="*/ 547522 h 580488"/>
                <a:gd name="connsiteX41" fmla="*/ 34444 w 598650"/>
                <a:gd name="connsiteY41" fmla="*/ 417088 h 580488"/>
                <a:gd name="connsiteX42" fmla="*/ 34444 w 598650"/>
                <a:gd name="connsiteY42" fmla="*/ 405622 h 580488"/>
                <a:gd name="connsiteX43" fmla="*/ 34444 w 598650"/>
                <a:gd name="connsiteY43" fmla="*/ 388422 h 580488"/>
                <a:gd name="connsiteX44" fmla="*/ 30139 w 598650"/>
                <a:gd name="connsiteY44" fmla="*/ 388422 h 580488"/>
                <a:gd name="connsiteX45" fmla="*/ 28703 w 598650"/>
                <a:gd name="connsiteY45" fmla="*/ 361188 h 580488"/>
                <a:gd name="connsiteX46" fmla="*/ 4305 w 598650"/>
                <a:gd name="connsiteY46" fmla="*/ 361188 h 580488"/>
                <a:gd name="connsiteX47" fmla="*/ 7176 w 598650"/>
                <a:gd name="connsiteY47" fmla="*/ 230754 h 580488"/>
                <a:gd name="connsiteX48" fmla="*/ 67453 w 598650"/>
                <a:gd name="connsiteY48" fmla="*/ 219288 h 580488"/>
                <a:gd name="connsiteX49" fmla="*/ 94722 w 598650"/>
                <a:gd name="connsiteY49" fmla="*/ 250821 h 580488"/>
                <a:gd name="connsiteX50" fmla="*/ 121990 w 598650"/>
                <a:gd name="connsiteY50" fmla="*/ 219288 h 580488"/>
                <a:gd name="connsiteX51" fmla="*/ 163610 w 598650"/>
                <a:gd name="connsiteY51" fmla="*/ 219288 h 580488"/>
                <a:gd name="connsiteX52" fmla="*/ 206677 w 598650"/>
                <a:gd name="connsiteY52" fmla="*/ 93338 h 580488"/>
                <a:gd name="connsiteX53" fmla="*/ 304383 w 598650"/>
                <a:gd name="connsiteY53" fmla="*/ 93338 h 580488"/>
                <a:gd name="connsiteX54" fmla="*/ 304383 w 598650"/>
                <a:gd name="connsiteY54" fmla="*/ 99085 h 580488"/>
                <a:gd name="connsiteX55" fmla="*/ 206677 w 598650"/>
                <a:gd name="connsiteY55" fmla="*/ 99085 h 580488"/>
                <a:gd name="connsiteX56" fmla="*/ 94832 w 598650"/>
                <a:gd name="connsiteY56" fmla="*/ 61612 h 580488"/>
                <a:gd name="connsiteX57" fmla="*/ 168054 w 598650"/>
                <a:gd name="connsiteY57" fmla="*/ 134719 h 580488"/>
                <a:gd name="connsiteX58" fmla="*/ 94832 w 598650"/>
                <a:gd name="connsiteY58" fmla="*/ 207826 h 580488"/>
                <a:gd name="connsiteX59" fmla="*/ 21610 w 598650"/>
                <a:gd name="connsiteY59" fmla="*/ 134719 h 580488"/>
                <a:gd name="connsiteX60" fmla="*/ 94832 w 598650"/>
                <a:gd name="connsiteY60" fmla="*/ 61612 h 580488"/>
                <a:gd name="connsiteX61" fmla="*/ 295647 w 598650"/>
                <a:gd name="connsiteY61" fmla="*/ 53161 h 580488"/>
                <a:gd name="connsiteX62" fmla="*/ 360257 w 598650"/>
                <a:gd name="connsiteY62" fmla="*/ 68933 h 580488"/>
                <a:gd name="connsiteX63" fmla="*/ 376050 w 598650"/>
                <a:gd name="connsiteY63" fmla="*/ 113383 h 580488"/>
                <a:gd name="connsiteX64" fmla="*/ 374614 w 598650"/>
                <a:gd name="connsiteY64" fmla="*/ 111949 h 580488"/>
                <a:gd name="connsiteX65" fmla="*/ 370307 w 598650"/>
                <a:gd name="connsiteY65" fmla="*/ 106214 h 580488"/>
                <a:gd name="connsiteX66" fmla="*/ 364564 w 598650"/>
                <a:gd name="connsiteY66" fmla="*/ 100478 h 580488"/>
                <a:gd name="connsiteX67" fmla="*/ 360257 w 598650"/>
                <a:gd name="connsiteY67" fmla="*/ 97611 h 580488"/>
                <a:gd name="connsiteX68" fmla="*/ 358821 w 598650"/>
                <a:gd name="connsiteY68" fmla="*/ 94743 h 580488"/>
                <a:gd name="connsiteX69" fmla="*/ 357385 w 598650"/>
                <a:gd name="connsiteY69" fmla="*/ 93309 h 580488"/>
                <a:gd name="connsiteX70" fmla="*/ 354514 w 598650"/>
                <a:gd name="connsiteY70" fmla="*/ 90441 h 580488"/>
                <a:gd name="connsiteX71" fmla="*/ 350206 w 598650"/>
                <a:gd name="connsiteY71" fmla="*/ 89007 h 580488"/>
                <a:gd name="connsiteX72" fmla="*/ 344463 w 598650"/>
                <a:gd name="connsiteY72" fmla="*/ 83272 h 580488"/>
                <a:gd name="connsiteX73" fmla="*/ 331541 w 598650"/>
                <a:gd name="connsiteY73" fmla="*/ 74669 h 580488"/>
                <a:gd name="connsiteX74" fmla="*/ 318620 w 598650"/>
                <a:gd name="connsiteY74" fmla="*/ 68933 h 580488"/>
                <a:gd name="connsiteX75" fmla="*/ 321491 w 598650"/>
                <a:gd name="connsiteY75" fmla="*/ 71801 h 580488"/>
                <a:gd name="connsiteX76" fmla="*/ 328670 w 598650"/>
                <a:gd name="connsiteY76" fmla="*/ 78970 h 580488"/>
                <a:gd name="connsiteX77" fmla="*/ 334413 w 598650"/>
                <a:gd name="connsiteY77" fmla="*/ 83272 h 580488"/>
                <a:gd name="connsiteX78" fmla="*/ 340156 w 598650"/>
                <a:gd name="connsiteY78" fmla="*/ 89007 h 580488"/>
                <a:gd name="connsiteX79" fmla="*/ 345899 w 598650"/>
                <a:gd name="connsiteY79" fmla="*/ 93309 h 580488"/>
                <a:gd name="connsiteX80" fmla="*/ 353078 w 598650"/>
                <a:gd name="connsiteY80" fmla="*/ 99045 h 580488"/>
                <a:gd name="connsiteX81" fmla="*/ 358821 w 598650"/>
                <a:gd name="connsiteY81" fmla="*/ 106214 h 580488"/>
                <a:gd name="connsiteX82" fmla="*/ 364564 w 598650"/>
                <a:gd name="connsiteY82" fmla="*/ 111949 h 580488"/>
                <a:gd name="connsiteX83" fmla="*/ 370307 w 598650"/>
                <a:gd name="connsiteY83" fmla="*/ 117685 h 580488"/>
                <a:gd name="connsiteX84" fmla="*/ 391844 w 598650"/>
                <a:gd name="connsiteY84" fmla="*/ 176474 h 580488"/>
                <a:gd name="connsiteX85" fmla="*/ 429174 w 598650"/>
                <a:gd name="connsiteY85" fmla="*/ 119119 h 580488"/>
                <a:gd name="connsiteX86" fmla="*/ 434917 w 598650"/>
                <a:gd name="connsiteY86" fmla="*/ 116251 h 580488"/>
                <a:gd name="connsiteX87" fmla="*/ 444967 w 598650"/>
                <a:gd name="connsiteY87" fmla="*/ 111949 h 580488"/>
                <a:gd name="connsiteX88" fmla="*/ 452146 w 598650"/>
                <a:gd name="connsiteY88" fmla="*/ 109082 h 580488"/>
                <a:gd name="connsiteX89" fmla="*/ 460760 w 598650"/>
                <a:gd name="connsiteY89" fmla="*/ 106214 h 580488"/>
                <a:gd name="connsiteX90" fmla="*/ 467939 w 598650"/>
                <a:gd name="connsiteY90" fmla="*/ 103346 h 580488"/>
                <a:gd name="connsiteX91" fmla="*/ 475118 w 598650"/>
                <a:gd name="connsiteY91" fmla="*/ 100478 h 580488"/>
                <a:gd name="connsiteX92" fmla="*/ 482297 w 598650"/>
                <a:gd name="connsiteY92" fmla="*/ 99045 h 580488"/>
                <a:gd name="connsiteX93" fmla="*/ 492347 w 598650"/>
                <a:gd name="connsiteY93" fmla="*/ 94743 h 580488"/>
                <a:gd name="connsiteX94" fmla="*/ 495219 w 598650"/>
                <a:gd name="connsiteY94" fmla="*/ 93309 h 580488"/>
                <a:gd name="connsiteX95" fmla="*/ 480861 w 598650"/>
                <a:gd name="connsiteY95" fmla="*/ 94743 h 580488"/>
                <a:gd name="connsiteX96" fmla="*/ 466504 w 598650"/>
                <a:gd name="connsiteY96" fmla="*/ 97611 h 580488"/>
                <a:gd name="connsiteX97" fmla="*/ 457889 w 598650"/>
                <a:gd name="connsiteY97" fmla="*/ 99045 h 580488"/>
                <a:gd name="connsiteX98" fmla="*/ 453582 w 598650"/>
                <a:gd name="connsiteY98" fmla="*/ 100478 h 580488"/>
                <a:gd name="connsiteX99" fmla="*/ 449274 w 598650"/>
                <a:gd name="connsiteY99" fmla="*/ 101912 h 580488"/>
                <a:gd name="connsiteX100" fmla="*/ 447839 w 598650"/>
                <a:gd name="connsiteY100" fmla="*/ 101912 h 580488"/>
                <a:gd name="connsiteX101" fmla="*/ 444967 w 598650"/>
                <a:gd name="connsiteY101" fmla="*/ 103346 h 580488"/>
                <a:gd name="connsiteX102" fmla="*/ 442096 w 598650"/>
                <a:gd name="connsiteY102" fmla="*/ 104780 h 580488"/>
                <a:gd name="connsiteX103" fmla="*/ 433481 w 598650"/>
                <a:gd name="connsiteY103" fmla="*/ 109082 h 580488"/>
                <a:gd name="connsiteX104" fmla="*/ 427738 w 598650"/>
                <a:gd name="connsiteY104" fmla="*/ 111949 h 580488"/>
                <a:gd name="connsiteX105" fmla="*/ 426302 w 598650"/>
                <a:gd name="connsiteY105" fmla="*/ 113383 h 580488"/>
                <a:gd name="connsiteX106" fmla="*/ 457889 w 598650"/>
                <a:gd name="connsiteY106" fmla="*/ 77536 h 580488"/>
                <a:gd name="connsiteX107" fmla="*/ 523934 w 598650"/>
                <a:gd name="connsiteY107" fmla="*/ 87574 h 580488"/>
                <a:gd name="connsiteX108" fmla="*/ 472247 w 598650"/>
                <a:gd name="connsiteY108" fmla="*/ 126288 h 580488"/>
                <a:gd name="connsiteX109" fmla="*/ 433481 w 598650"/>
                <a:gd name="connsiteY109" fmla="*/ 123420 h 580488"/>
                <a:gd name="connsiteX110" fmla="*/ 432045 w 598650"/>
                <a:gd name="connsiteY110" fmla="*/ 124854 h 580488"/>
                <a:gd name="connsiteX111" fmla="*/ 394715 w 598650"/>
                <a:gd name="connsiteY111" fmla="*/ 193680 h 580488"/>
                <a:gd name="connsiteX112" fmla="*/ 409073 w 598650"/>
                <a:gd name="connsiteY112" fmla="*/ 189379 h 580488"/>
                <a:gd name="connsiteX113" fmla="*/ 424866 w 598650"/>
                <a:gd name="connsiteY113" fmla="*/ 202284 h 580488"/>
                <a:gd name="connsiteX114" fmla="*/ 447839 w 598650"/>
                <a:gd name="connsiteY114" fmla="*/ 218056 h 580488"/>
                <a:gd name="connsiteX115" fmla="*/ 450710 w 598650"/>
                <a:gd name="connsiteY115" fmla="*/ 216622 h 580488"/>
                <a:gd name="connsiteX116" fmla="*/ 465068 w 598650"/>
                <a:gd name="connsiteY116" fmla="*/ 230961 h 580488"/>
                <a:gd name="connsiteX117" fmla="*/ 452146 w 598650"/>
                <a:gd name="connsiteY117" fmla="*/ 245300 h 580488"/>
                <a:gd name="connsiteX118" fmla="*/ 330106 w 598650"/>
                <a:gd name="connsiteY118" fmla="*/ 245300 h 580488"/>
                <a:gd name="connsiteX119" fmla="*/ 317184 w 598650"/>
                <a:gd name="connsiteY119" fmla="*/ 230961 h 580488"/>
                <a:gd name="connsiteX120" fmla="*/ 334413 w 598650"/>
                <a:gd name="connsiteY120" fmla="*/ 218056 h 580488"/>
                <a:gd name="connsiteX121" fmla="*/ 363128 w 598650"/>
                <a:gd name="connsiteY121" fmla="*/ 199416 h 580488"/>
                <a:gd name="connsiteX122" fmla="*/ 378922 w 598650"/>
                <a:gd name="connsiteY122" fmla="*/ 189379 h 580488"/>
                <a:gd name="connsiteX123" fmla="*/ 386101 w 598650"/>
                <a:gd name="connsiteY123" fmla="*/ 190813 h 580488"/>
                <a:gd name="connsiteX124" fmla="*/ 364564 w 598650"/>
                <a:gd name="connsiteY124" fmla="*/ 120553 h 580488"/>
                <a:gd name="connsiteX125" fmla="*/ 327234 w 598650"/>
                <a:gd name="connsiteY125" fmla="*/ 107648 h 580488"/>
                <a:gd name="connsiteX126" fmla="*/ 295647 w 598650"/>
                <a:gd name="connsiteY126" fmla="*/ 53161 h 580488"/>
                <a:gd name="connsiteX127" fmla="*/ 56095 w 598650"/>
                <a:gd name="connsiteY127" fmla="*/ 0 h 580488"/>
                <a:gd name="connsiteX128" fmla="*/ 598650 w 598650"/>
                <a:gd name="connsiteY128" fmla="*/ 0 h 580488"/>
                <a:gd name="connsiteX129" fmla="*/ 598650 w 598650"/>
                <a:gd name="connsiteY129" fmla="*/ 364156 h 580488"/>
                <a:gd name="connsiteX130" fmla="*/ 180969 w 598650"/>
                <a:gd name="connsiteY130" fmla="*/ 364156 h 580488"/>
                <a:gd name="connsiteX131" fmla="*/ 182404 w 598650"/>
                <a:gd name="connsiteY131" fmla="*/ 339784 h 580488"/>
                <a:gd name="connsiteX132" fmla="*/ 574250 w 598650"/>
                <a:gd name="connsiteY132" fmla="*/ 339784 h 580488"/>
                <a:gd name="connsiteX133" fmla="*/ 574250 w 598650"/>
                <a:gd name="connsiteY133" fmla="*/ 24372 h 580488"/>
                <a:gd name="connsiteX134" fmla="*/ 80495 w 598650"/>
                <a:gd name="connsiteY134" fmla="*/ 24372 h 580488"/>
                <a:gd name="connsiteX135" fmla="*/ 80495 w 598650"/>
                <a:gd name="connsiteY135" fmla="*/ 48745 h 580488"/>
                <a:gd name="connsiteX136" fmla="*/ 56095 w 598650"/>
                <a:gd name="connsiteY136"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98650" h="580488">
                  <a:moveTo>
                    <a:pt x="238173" y="288290"/>
                  </a:moveTo>
                  <a:lnTo>
                    <a:pt x="335879" y="288290"/>
                  </a:lnTo>
                  <a:lnTo>
                    <a:pt x="335879" y="294037"/>
                  </a:lnTo>
                  <a:lnTo>
                    <a:pt x="238173" y="294037"/>
                  </a:lnTo>
                  <a:close/>
                  <a:moveTo>
                    <a:pt x="453585" y="282542"/>
                  </a:moveTo>
                  <a:lnTo>
                    <a:pt x="549682" y="282542"/>
                  </a:lnTo>
                  <a:lnTo>
                    <a:pt x="549682" y="318406"/>
                  </a:lnTo>
                  <a:lnTo>
                    <a:pt x="453585" y="318406"/>
                  </a:lnTo>
                  <a:close/>
                  <a:moveTo>
                    <a:pt x="430596" y="169204"/>
                  </a:moveTo>
                  <a:lnTo>
                    <a:pt x="528302" y="169204"/>
                  </a:lnTo>
                  <a:lnTo>
                    <a:pt x="528302" y="174951"/>
                  </a:lnTo>
                  <a:lnTo>
                    <a:pt x="430596" y="174951"/>
                  </a:lnTo>
                  <a:close/>
                  <a:moveTo>
                    <a:pt x="278425" y="159088"/>
                  </a:moveTo>
                  <a:lnTo>
                    <a:pt x="295647" y="192054"/>
                  </a:lnTo>
                  <a:lnTo>
                    <a:pt x="169351" y="256554"/>
                  </a:lnTo>
                  <a:lnTo>
                    <a:pt x="162175" y="388422"/>
                  </a:lnTo>
                  <a:lnTo>
                    <a:pt x="157870" y="388422"/>
                  </a:lnTo>
                  <a:lnTo>
                    <a:pt x="157870" y="405622"/>
                  </a:lnTo>
                  <a:lnTo>
                    <a:pt x="157870" y="417088"/>
                  </a:lnTo>
                  <a:lnTo>
                    <a:pt x="157870" y="547522"/>
                  </a:lnTo>
                  <a:lnTo>
                    <a:pt x="162175" y="547522"/>
                  </a:lnTo>
                  <a:lnTo>
                    <a:pt x="192314" y="553255"/>
                  </a:lnTo>
                  <a:lnTo>
                    <a:pt x="192314" y="580488"/>
                  </a:lnTo>
                  <a:lnTo>
                    <a:pt x="166481" y="580488"/>
                  </a:lnTo>
                  <a:lnTo>
                    <a:pt x="137777" y="576188"/>
                  </a:lnTo>
                  <a:lnTo>
                    <a:pt x="137777" y="580488"/>
                  </a:lnTo>
                  <a:lnTo>
                    <a:pt x="104768" y="580488"/>
                  </a:lnTo>
                  <a:lnTo>
                    <a:pt x="104768" y="550388"/>
                  </a:lnTo>
                  <a:lnTo>
                    <a:pt x="104768" y="547522"/>
                  </a:lnTo>
                  <a:lnTo>
                    <a:pt x="104768" y="417088"/>
                  </a:lnTo>
                  <a:lnTo>
                    <a:pt x="86111" y="417088"/>
                  </a:lnTo>
                  <a:lnTo>
                    <a:pt x="86111" y="547522"/>
                  </a:lnTo>
                  <a:lnTo>
                    <a:pt x="86111" y="550388"/>
                  </a:lnTo>
                  <a:lnTo>
                    <a:pt x="86111" y="580488"/>
                  </a:lnTo>
                  <a:lnTo>
                    <a:pt x="54537" y="580488"/>
                  </a:lnTo>
                  <a:lnTo>
                    <a:pt x="54537" y="576188"/>
                  </a:lnTo>
                  <a:lnTo>
                    <a:pt x="24398" y="580488"/>
                  </a:lnTo>
                  <a:lnTo>
                    <a:pt x="0" y="580488"/>
                  </a:lnTo>
                  <a:lnTo>
                    <a:pt x="0" y="553255"/>
                  </a:lnTo>
                  <a:lnTo>
                    <a:pt x="28703" y="547522"/>
                  </a:lnTo>
                  <a:lnTo>
                    <a:pt x="34444" y="547522"/>
                  </a:lnTo>
                  <a:lnTo>
                    <a:pt x="34444" y="417088"/>
                  </a:lnTo>
                  <a:lnTo>
                    <a:pt x="34444" y="405622"/>
                  </a:lnTo>
                  <a:lnTo>
                    <a:pt x="34444" y="388422"/>
                  </a:lnTo>
                  <a:lnTo>
                    <a:pt x="30139" y="388422"/>
                  </a:lnTo>
                  <a:lnTo>
                    <a:pt x="28703" y="361188"/>
                  </a:lnTo>
                  <a:lnTo>
                    <a:pt x="4305" y="361188"/>
                  </a:lnTo>
                  <a:lnTo>
                    <a:pt x="7176" y="230754"/>
                  </a:lnTo>
                  <a:lnTo>
                    <a:pt x="67453" y="219288"/>
                  </a:lnTo>
                  <a:lnTo>
                    <a:pt x="94722" y="250821"/>
                  </a:lnTo>
                  <a:lnTo>
                    <a:pt x="121990" y="219288"/>
                  </a:lnTo>
                  <a:lnTo>
                    <a:pt x="163610" y="219288"/>
                  </a:lnTo>
                  <a:close/>
                  <a:moveTo>
                    <a:pt x="206677" y="93338"/>
                  </a:moveTo>
                  <a:lnTo>
                    <a:pt x="304383" y="93338"/>
                  </a:lnTo>
                  <a:lnTo>
                    <a:pt x="304383" y="99085"/>
                  </a:lnTo>
                  <a:lnTo>
                    <a:pt x="206677" y="99085"/>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295647" y="53161"/>
                  </a:moveTo>
                  <a:cubicBezTo>
                    <a:pt x="307133" y="58896"/>
                    <a:pt x="338720" y="51727"/>
                    <a:pt x="360257" y="68933"/>
                  </a:cubicBezTo>
                  <a:cubicBezTo>
                    <a:pt x="380358" y="83272"/>
                    <a:pt x="380358" y="106214"/>
                    <a:pt x="376050" y="113383"/>
                  </a:cubicBezTo>
                  <a:cubicBezTo>
                    <a:pt x="374614" y="113383"/>
                    <a:pt x="374614" y="113383"/>
                    <a:pt x="374614" y="111949"/>
                  </a:cubicBezTo>
                  <a:cubicBezTo>
                    <a:pt x="373179" y="110516"/>
                    <a:pt x="371743" y="109082"/>
                    <a:pt x="370307" y="106214"/>
                  </a:cubicBezTo>
                  <a:cubicBezTo>
                    <a:pt x="367436" y="104780"/>
                    <a:pt x="366000" y="101912"/>
                    <a:pt x="364564" y="100478"/>
                  </a:cubicBezTo>
                  <a:cubicBezTo>
                    <a:pt x="363128" y="99045"/>
                    <a:pt x="361693" y="97611"/>
                    <a:pt x="360257" y="97611"/>
                  </a:cubicBezTo>
                  <a:lnTo>
                    <a:pt x="358821" y="94743"/>
                  </a:lnTo>
                  <a:cubicBezTo>
                    <a:pt x="358821" y="94743"/>
                    <a:pt x="358821" y="94743"/>
                    <a:pt x="357385" y="93309"/>
                  </a:cubicBezTo>
                  <a:lnTo>
                    <a:pt x="354514" y="90441"/>
                  </a:lnTo>
                  <a:cubicBezTo>
                    <a:pt x="353078" y="90441"/>
                    <a:pt x="351642" y="89007"/>
                    <a:pt x="350206" y="89007"/>
                  </a:cubicBezTo>
                  <a:cubicBezTo>
                    <a:pt x="348771" y="86140"/>
                    <a:pt x="345899" y="84706"/>
                    <a:pt x="344463" y="83272"/>
                  </a:cubicBezTo>
                  <a:cubicBezTo>
                    <a:pt x="340156" y="80404"/>
                    <a:pt x="335849" y="77536"/>
                    <a:pt x="331541" y="74669"/>
                  </a:cubicBezTo>
                  <a:cubicBezTo>
                    <a:pt x="324363" y="70367"/>
                    <a:pt x="318620" y="68933"/>
                    <a:pt x="318620" y="68933"/>
                  </a:cubicBezTo>
                  <a:cubicBezTo>
                    <a:pt x="318620" y="68933"/>
                    <a:pt x="320055" y="68933"/>
                    <a:pt x="321491" y="71801"/>
                  </a:cubicBezTo>
                  <a:cubicBezTo>
                    <a:pt x="322927" y="73235"/>
                    <a:pt x="325798" y="76103"/>
                    <a:pt x="328670" y="78970"/>
                  </a:cubicBezTo>
                  <a:cubicBezTo>
                    <a:pt x="330106" y="80404"/>
                    <a:pt x="332977" y="81838"/>
                    <a:pt x="334413" y="83272"/>
                  </a:cubicBezTo>
                  <a:cubicBezTo>
                    <a:pt x="335849" y="84706"/>
                    <a:pt x="338720" y="86140"/>
                    <a:pt x="340156" y="89007"/>
                  </a:cubicBezTo>
                  <a:cubicBezTo>
                    <a:pt x="341592" y="90441"/>
                    <a:pt x="344463" y="91875"/>
                    <a:pt x="345899" y="93309"/>
                  </a:cubicBezTo>
                  <a:cubicBezTo>
                    <a:pt x="348771" y="96177"/>
                    <a:pt x="350206" y="97611"/>
                    <a:pt x="353078" y="99045"/>
                  </a:cubicBezTo>
                  <a:cubicBezTo>
                    <a:pt x="354514" y="101912"/>
                    <a:pt x="355949" y="103346"/>
                    <a:pt x="358821" y="106214"/>
                  </a:cubicBezTo>
                  <a:cubicBezTo>
                    <a:pt x="360257" y="107648"/>
                    <a:pt x="361693" y="109082"/>
                    <a:pt x="364564" y="111949"/>
                  </a:cubicBezTo>
                  <a:cubicBezTo>
                    <a:pt x="366000" y="113383"/>
                    <a:pt x="368871" y="116251"/>
                    <a:pt x="370307" y="117685"/>
                  </a:cubicBezTo>
                  <a:cubicBezTo>
                    <a:pt x="386101" y="133458"/>
                    <a:pt x="390408" y="154966"/>
                    <a:pt x="391844" y="176474"/>
                  </a:cubicBezTo>
                  <a:cubicBezTo>
                    <a:pt x="397587" y="153532"/>
                    <a:pt x="407637" y="132024"/>
                    <a:pt x="429174" y="119119"/>
                  </a:cubicBezTo>
                  <a:cubicBezTo>
                    <a:pt x="430609" y="117685"/>
                    <a:pt x="432045" y="117685"/>
                    <a:pt x="434917" y="116251"/>
                  </a:cubicBezTo>
                  <a:cubicBezTo>
                    <a:pt x="437788" y="114817"/>
                    <a:pt x="442096" y="113383"/>
                    <a:pt x="444967" y="111949"/>
                  </a:cubicBezTo>
                  <a:cubicBezTo>
                    <a:pt x="447839" y="111949"/>
                    <a:pt x="449274" y="110516"/>
                    <a:pt x="452146" y="109082"/>
                  </a:cubicBezTo>
                  <a:cubicBezTo>
                    <a:pt x="455017" y="107648"/>
                    <a:pt x="457889" y="107648"/>
                    <a:pt x="460760" y="106214"/>
                  </a:cubicBezTo>
                  <a:cubicBezTo>
                    <a:pt x="463632" y="104780"/>
                    <a:pt x="465068" y="104780"/>
                    <a:pt x="467939" y="103346"/>
                  </a:cubicBezTo>
                  <a:cubicBezTo>
                    <a:pt x="470811" y="101912"/>
                    <a:pt x="473682" y="101912"/>
                    <a:pt x="475118" y="100478"/>
                  </a:cubicBezTo>
                  <a:cubicBezTo>
                    <a:pt x="477990" y="100478"/>
                    <a:pt x="479425" y="99045"/>
                    <a:pt x="482297" y="99045"/>
                  </a:cubicBezTo>
                  <a:cubicBezTo>
                    <a:pt x="486604" y="96177"/>
                    <a:pt x="489476" y="96177"/>
                    <a:pt x="492347" y="94743"/>
                  </a:cubicBezTo>
                  <a:cubicBezTo>
                    <a:pt x="493783" y="93309"/>
                    <a:pt x="495219" y="93309"/>
                    <a:pt x="495219" y="93309"/>
                  </a:cubicBezTo>
                  <a:cubicBezTo>
                    <a:pt x="495219" y="93309"/>
                    <a:pt x="489476" y="93309"/>
                    <a:pt x="480861" y="94743"/>
                  </a:cubicBezTo>
                  <a:cubicBezTo>
                    <a:pt x="476554" y="94743"/>
                    <a:pt x="472247" y="96177"/>
                    <a:pt x="466504" y="97611"/>
                  </a:cubicBezTo>
                  <a:cubicBezTo>
                    <a:pt x="463632" y="97611"/>
                    <a:pt x="460760" y="99045"/>
                    <a:pt x="457889" y="99045"/>
                  </a:cubicBezTo>
                  <a:cubicBezTo>
                    <a:pt x="456453" y="99045"/>
                    <a:pt x="455017" y="100478"/>
                    <a:pt x="453582" y="100478"/>
                  </a:cubicBezTo>
                  <a:lnTo>
                    <a:pt x="449274" y="101912"/>
                  </a:lnTo>
                  <a:cubicBezTo>
                    <a:pt x="449274" y="101912"/>
                    <a:pt x="447839" y="101912"/>
                    <a:pt x="447839" y="101912"/>
                  </a:cubicBezTo>
                  <a:lnTo>
                    <a:pt x="444967" y="103346"/>
                  </a:lnTo>
                  <a:cubicBezTo>
                    <a:pt x="444967" y="103346"/>
                    <a:pt x="443531" y="104780"/>
                    <a:pt x="442096" y="104780"/>
                  </a:cubicBezTo>
                  <a:cubicBezTo>
                    <a:pt x="439224" y="106214"/>
                    <a:pt x="436352" y="107648"/>
                    <a:pt x="433481" y="109082"/>
                  </a:cubicBezTo>
                  <a:cubicBezTo>
                    <a:pt x="432045" y="110516"/>
                    <a:pt x="429174" y="111949"/>
                    <a:pt x="427738" y="111949"/>
                  </a:cubicBezTo>
                  <a:cubicBezTo>
                    <a:pt x="426302" y="113383"/>
                    <a:pt x="426302" y="113383"/>
                    <a:pt x="426302" y="113383"/>
                  </a:cubicBezTo>
                  <a:cubicBezTo>
                    <a:pt x="424866" y="104780"/>
                    <a:pt x="433481" y="83272"/>
                    <a:pt x="457889" y="77536"/>
                  </a:cubicBezTo>
                  <a:cubicBezTo>
                    <a:pt x="483733" y="70367"/>
                    <a:pt x="509577" y="89007"/>
                    <a:pt x="523934" y="87574"/>
                  </a:cubicBezTo>
                  <a:cubicBezTo>
                    <a:pt x="503834" y="101912"/>
                    <a:pt x="500962" y="114817"/>
                    <a:pt x="472247" y="126288"/>
                  </a:cubicBezTo>
                  <a:cubicBezTo>
                    <a:pt x="453582" y="133458"/>
                    <a:pt x="440660" y="129156"/>
                    <a:pt x="433481" y="123420"/>
                  </a:cubicBezTo>
                  <a:cubicBezTo>
                    <a:pt x="433481" y="123420"/>
                    <a:pt x="433481" y="123420"/>
                    <a:pt x="432045" y="124854"/>
                  </a:cubicBezTo>
                  <a:cubicBezTo>
                    <a:pt x="409073" y="137759"/>
                    <a:pt x="400458" y="166437"/>
                    <a:pt x="394715" y="193680"/>
                  </a:cubicBezTo>
                  <a:cubicBezTo>
                    <a:pt x="397587" y="190813"/>
                    <a:pt x="401894" y="189379"/>
                    <a:pt x="409073" y="189379"/>
                  </a:cubicBezTo>
                  <a:cubicBezTo>
                    <a:pt x="420559" y="189379"/>
                    <a:pt x="423431" y="195114"/>
                    <a:pt x="424866" y="202284"/>
                  </a:cubicBezTo>
                  <a:cubicBezTo>
                    <a:pt x="446403" y="192246"/>
                    <a:pt x="447839" y="216622"/>
                    <a:pt x="447839" y="218056"/>
                  </a:cubicBezTo>
                  <a:cubicBezTo>
                    <a:pt x="449274" y="216622"/>
                    <a:pt x="449274" y="216622"/>
                    <a:pt x="450710" y="216622"/>
                  </a:cubicBezTo>
                  <a:cubicBezTo>
                    <a:pt x="459325" y="216622"/>
                    <a:pt x="465068" y="223792"/>
                    <a:pt x="465068" y="230961"/>
                  </a:cubicBezTo>
                  <a:cubicBezTo>
                    <a:pt x="465068" y="239564"/>
                    <a:pt x="452146" y="245300"/>
                    <a:pt x="452146" y="245300"/>
                  </a:cubicBezTo>
                  <a:lnTo>
                    <a:pt x="330106" y="245300"/>
                  </a:lnTo>
                  <a:cubicBezTo>
                    <a:pt x="322927" y="245300"/>
                    <a:pt x="317184" y="239564"/>
                    <a:pt x="317184" y="230961"/>
                  </a:cubicBezTo>
                  <a:cubicBezTo>
                    <a:pt x="317184" y="223792"/>
                    <a:pt x="327234" y="215188"/>
                    <a:pt x="334413" y="218056"/>
                  </a:cubicBezTo>
                  <a:cubicBezTo>
                    <a:pt x="335849" y="206585"/>
                    <a:pt x="347335" y="193680"/>
                    <a:pt x="363128" y="199416"/>
                  </a:cubicBezTo>
                  <a:cubicBezTo>
                    <a:pt x="366000" y="193680"/>
                    <a:pt x="371743" y="189379"/>
                    <a:pt x="378922" y="189379"/>
                  </a:cubicBezTo>
                  <a:cubicBezTo>
                    <a:pt x="381793" y="189379"/>
                    <a:pt x="383229" y="189379"/>
                    <a:pt x="386101" y="190813"/>
                  </a:cubicBezTo>
                  <a:cubicBezTo>
                    <a:pt x="386101" y="165003"/>
                    <a:pt x="383229" y="137759"/>
                    <a:pt x="364564" y="120553"/>
                  </a:cubicBezTo>
                  <a:cubicBezTo>
                    <a:pt x="354514" y="123420"/>
                    <a:pt x="341592" y="121987"/>
                    <a:pt x="327234" y="107648"/>
                  </a:cubicBezTo>
                  <a:cubicBezTo>
                    <a:pt x="305698" y="86140"/>
                    <a:pt x="308569" y="73235"/>
                    <a:pt x="295647" y="53161"/>
                  </a:cubicBezTo>
                  <a:close/>
                  <a:moveTo>
                    <a:pt x="56095" y="0"/>
                  </a:moveTo>
                  <a:lnTo>
                    <a:pt x="598650" y="0"/>
                  </a:lnTo>
                  <a:lnTo>
                    <a:pt x="598650" y="364156"/>
                  </a:lnTo>
                  <a:lnTo>
                    <a:pt x="180969" y="364156"/>
                  </a:lnTo>
                  <a:lnTo>
                    <a:pt x="182404" y="339784"/>
                  </a:lnTo>
                  <a:lnTo>
                    <a:pt x="574250" y="339784"/>
                  </a:lnTo>
                  <a:lnTo>
                    <a:pt x="574250" y="24372"/>
                  </a:lnTo>
                  <a:lnTo>
                    <a:pt x="80495" y="24372"/>
                  </a:lnTo>
                  <a:lnTo>
                    <a:pt x="80495" y="48745"/>
                  </a:lnTo>
                  <a:lnTo>
                    <a:pt x="56095" y="57347"/>
                  </a:lnTo>
                  <a:close/>
                </a:path>
              </a:pathLst>
            </a:custGeom>
            <a:solidFill>
              <a:schemeClr val="accent3"/>
            </a:solidFill>
            <a:ln>
              <a:noFill/>
            </a:ln>
          </p:spPr>
          <p:txBody>
            <a:bodyPr/>
            <a:lstStyle/>
            <a:p>
              <a:endParaRPr lang="zh-CN" altLang="en-US">
                <a:cs typeface="+mn-ea"/>
                <a:sym typeface="+mn-lt"/>
              </a:endParaRPr>
            </a:p>
          </p:txBody>
        </p:sp>
      </p:grpSp>
      <p:sp>
        <p:nvSpPr>
          <p:cNvPr id="100" name="文本框 99"/>
          <p:cNvSpPr txBox="1"/>
          <p:nvPr/>
        </p:nvSpPr>
        <p:spPr>
          <a:xfrm>
            <a:off x="752475" y="1478915"/>
            <a:ext cx="10109200" cy="4492625"/>
          </a:xfrm>
          <a:prstGeom prst="rect">
            <a:avLst/>
          </a:prstGeom>
          <a:noFill/>
          <a:ln w="9525">
            <a:noFill/>
          </a:ln>
        </p:spPr>
        <p:txBody>
          <a:bodyPr wrap="square">
            <a:spAutoFit/>
          </a:bodyPr>
          <a:lstStyle/>
          <a:p>
            <a:pPr indent="0"/>
            <a:r>
              <a:rPr lang="en-US" sz="2200" b="0">
                <a:solidFill>
                  <a:srgbClr val="000000"/>
                </a:solidFill>
                <a:latin typeface="宋体" panose="02010600030101010101" pitchFamily="2" charset="-122"/>
                <a:ea typeface="宋体" panose="02010600030101010101" pitchFamily="2" charset="-122"/>
                <a:cs typeface="宋体" panose="02010600030101010101" pitchFamily="2" charset="-122"/>
              </a:rPr>
              <a:t>7</a:t>
            </a:r>
            <a:r>
              <a:rPr sz="2200" b="0">
                <a:solidFill>
                  <a:srgbClr val="000000"/>
                </a:solidFill>
                <a:latin typeface="宋体" panose="02010600030101010101" pitchFamily="2" charset="-122"/>
                <a:ea typeface="宋体" panose="02010600030101010101" pitchFamily="2" charset="-122"/>
                <a:cs typeface="宋体" panose="02010600030101010101" pitchFamily="2" charset="-122"/>
              </a:rPr>
              <a:t>.[2019河南B卷,10]</a:t>
            </a:r>
            <a:r>
              <a:rPr sz="2200" b="0">
                <a:solidFill>
                  <a:srgbClr val="000000"/>
                </a:solidFill>
                <a:latin typeface="楷体" panose="02010609060101010101" pitchFamily="49" charset="-122"/>
                <a:ea typeface="楷体" panose="02010609060101010101" pitchFamily="49" charset="-122"/>
                <a:cs typeface="楷体" panose="02010609060101010101" pitchFamily="49" charset="-122"/>
              </a:rPr>
              <a:t>国家主席习近平在2019年新年贺词中说:“我们都在努力奔跑,我们都是追梦人。”“280多万驻村干部、第一书记,工作很投入、很给力,一定要保重身体。”“这个时候,快递小哥、环卫工人、出租车司机以及千千万万的劳动者,还在辛勤工作,我们要感谢这些美好生活的创造者、守护者。大家辛苦了。”</a:t>
            </a:r>
            <a:endParaRPr sz="2200" b="0">
              <a:solidFill>
                <a:srgbClr val="000000"/>
              </a:solidFill>
            </a:endParaRPr>
          </a:p>
          <a:p>
            <a:pPr indent="0"/>
            <a:r>
              <a:rPr sz="2200" b="0">
                <a:solidFill>
                  <a:srgbClr val="000000"/>
                </a:solidFill>
                <a:latin typeface="宋体" panose="02010600030101010101" pitchFamily="2" charset="-122"/>
                <a:ea typeface="宋体" panose="02010600030101010101" pitchFamily="2" charset="-122"/>
                <a:cs typeface="宋体" panose="02010600030101010101" pitchFamily="2" charset="-122"/>
              </a:rPr>
              <a:t>(1)习近平主席关心和感谢普通劳动者说明了什么道理?(三个方面即可)</a:t>
            </a:r>
          </a:p>
          <a:p>
            <a:pPr indent="0"/>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alt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习近平主席关心和感谢普通劳动者,有利于形成崇尚劳动、尊重劳动、劳动最光荣、劳动最崇高、劳动最伟大、劳动最美丽的社会氛围;有利于弘扬社会主义核心价值观,在全社会形成爱岗敬业的良好氛围;劳动者以自己的劳动为国家发展、社会和谐做出了贡献;劳动者的劳动为社会创造了物质财富和精神财富;劳动者用自己辛勤的汗水为自己创造了幸福、美好的生活;普通劳动者身上体现了艰苦奋斗精神,艰苦奋斗精神是中华民族的传统美德,是民族精神的重要内容;实现共同理想和个人理想都需要发扬艰苦奋斗的精神;美好生活离不开奋斗,奋斗本身也是一种幸福;等等。</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 name="Freeform 5"/>
          <p:cNvSpPr/>
          <p:nvPr/>
        </p:nvSpPr>
        <p:spPr bwMode="auto">
          <a:xfrm>
            <a:off x="5199659" y="408254"/>
            <a:ext cx="1819732" cy="16406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nvGrpSpPr>
          <p:cNvPr id="32" name="组合 31"/>
          <p:cNvGrpSpPr/>
          <p:nvPr/>
        </p:nvGrpSpPr>
        <p:grpSpPr>
          <a:xfrm>
            <a:off x="5228060" y="724107"/>
            <a:ext cx="1741451" cy="2993520"/>
            <a:chOff x="5228060" y="1449556"/>
            <a:chExt cx="1741451" cy="2993520"/>
          </a:xfrm>
        </p:grpSpPr>
        <p:sp>
          <p:nvSpPr>
            <p:cNvPr id="66" name="矩形 65"/>
            <p:cNvSpPr/>
            <p:nvPr/>
          </p:nvSpPr>
          <p:spPr>
            <a:xfrm>
              <a:off x="5465059" y="2858259"/>
              <a:ext cx="1261884" cy="895117"/>
            </a:xfrm>
            <a:prstGeom prst="rect">
              <a:avLst/>
            </a:prstGeom>
          </p:spPr>
          <p:txBody>
            <a:bodyPr wrap="none">
              <a:spAutoFit/>
            </a:bodyPr>
            <a:lstStyle/>
            <a:p>
              <a:pPr algn="ctr">
                <a:spcAft>
                  <a:spcPts val="0"/>
                </a:spcAft>
                <a:defRPr/>
              </a:pPr>
              <a:r>
                <a:rPr lang="en-US" altLang="zh-CN" sz="2000" kern="100" dirty="0">
                  <a:solidFill>
                    <a:schemeClr val="bg1"/>
                  </a:solidFill>
                  <a:cs typeface="+mn-ea"/>
                  <a:sym typeface="+mn-lt"/>
                </a:rPr>
                <a:t>PART 01</a:t>
              </a:r>
            </a:p>
            <a:p>
              <a:pPr algn="ctr">
                <a:spcBef>
                  <a:spcPts val="500"/>
                </a:spcBef>
                <a:spcAft>
                  <a:spcPts val="0"/>
                </a:spcAft>
                <a:defRPr/>
              </a:pPr>
              <a:r>
                <a:rPr lang="zh-CN" altLang="en-US" sz="2800" b="1" kern="100" dirty="0">
                  <a:solidFill>
                    <a:schemeClr val="bg1"/>
                  </a:solidFill>
                  <a:cs typeface="+mn-ea"/>
                  <a:sym typeface="+mn-lt"/>
                </a:rPr>
                <a:t>考点帮</a:t>
              </a:r>
              <a:endParaRPr lang="en-US" altLang="zh-CN" sz="2800" b="1" kern="100" dirty="0">
                <a:solidFill>
                  <a:schemeClr val="bg1"/>
                </a:solidFill>
                <a:cs typeface="+mn-ea"/>
                <a:sym typeface="+mn-lt"/>
              </a:endParaRPr>
            </a:p>
          </p:txBody>
        </p:sp>
        <p:grpSp>
          <p:nvGrpSpPr>
            <p:cNvPr id="28" name="组合 26"/>
            <p:cNvGrpSpPr/>
            <p:nvPr/>
          </p:nvGrpSpPr>
          <p:grpSpPr>
            <a:xfrm>
              <a:off x="5228060" y="1449556"/>
              <a:ext cx="1741451" cy="1570116"/>
              <a:chOff x="1503554" y="2665038"/>
              <a:chExt cx="1328006" cy="1197348"/>
            </a:xfrm>
          </p:grpSpPr>
          <p:sp>
            <p:nvSpPr>
              <p:cNvPr id="30" name="Freeform 5"/>
              <p:cNvSpPr/>
              <p:nvPr/>
            </p:nvSpPr>
            <p:spPr bwMode="auto">
              <a:xfrm>
                <a:off x="1503554" y="2665038"/>
                <a:ext cx="1328006" cy="119734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E274A6"/>
              </a:solidFill>
              <a:ln w="952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pic>
            <p:nvPicPr>
              <p:cNvPr id="31" name="Picture 2"/>
              <p:cNvPicPr>
                <a:picLocks noChangeAspect="1" noChangeArrowheads="1"/>
              </p:cNvPicPr>
              <p:nvPr/>
            </p:nvPicPr>
            <p:blipFill>
              <a:blip r:embed="rId3" cstate="print"/>
              <a:srcRect/>
              <a:stretch>
                <a:fillRect/>
              </a:stretch>
            </p:blipFill>
            <p:spPr bwMode="auto">
              <a:xfrm>
                <a:off x="1799065" y="2926484"/>
                <a:ext cx="721112" cy="648190"/>
              </a:xfrm>
              <a:prstGeom prst="rect">
                <a:avLst/>
              </a:prstGeom>
              <a:noFill/>
              <a:ln w="9525">
                <a:noFill/>
                <a:miter lim="800000"/>
                <a:headEnd/>
                <a:tailEnd/>
              </a:ln>
              <a:effectLst/>
            </p:spPr>
          </p:pic>
        </p:grpSp>
        <p:sp>
          <p:nvSpPr>
            <p:cNvPr id="29" name="矩形 28"/>
            <p:cNvSpPr/>
            <p:nvPr/>
          </p:nvSpPr>
          <p:spPr>
            <a:xfrm>
              <a:off x="5485706" y="3178627"/>
              <a:ext cx="1261884" cy="1264449"/>
            </a:xfrm>
            <a:prstGeom prst="rect">
              <a:avLst/>
            </a:prstGeom>
          </p:spPr>
          <p:txBody>
            <a:bodyPr wrap="none">
              <a:spAutoFit/>
            </a:bodyPr>
            <a:lstStyle/>
            <a:p>
              <a:pPr algn="ctr">
                <a:lnSpc>
                  <a:spcPct val="150000"/>
                </a:lnSpc>
                <a:spcAft>
                  <a:spcPts val="0"/>
                </a:spcAft>
                <a:defRPr/>
              </a:pPr>
              <a:r>
                <a:rPr lang="en-US" altLang="zh-CN" sz="2000" kern="100" dirty="0">
                  <a:solidFill>
                    <a:srgbClr val="E274A6"/>
                  </a:solidFill>
                  <a:cs typeface="+mn-ea"/>
                  <a:sym typeface="+mn-lt"/>
                </a:rPr>
                <a:t>PART 01</a:t>
              </a:r>
            </a:p>
            <a:p>
              <a:pPr algn="ctr">
                <a:lnSpc>
                  <a:spcPct val="150000"/>
                </a:lnSpc>
                <a:spcBef>
                  <a:spcPts val="500"/>
                </a:spcBef>
                <a:spcAft>
                  <a:spcPts val="0"/>
                </a:spcAft>
                <a:defRPr/>
              </a:pPr>
              <a:r>
                <a:rPr lang="zh-CN" altLang="en-US" sz="2800" b="1" kern="100" dirty="0">
                  <a:solidFill>
                    <a:srgbClr val="E274A6"/>
                  </a:solidFill>
                  <a:cs typeface="+mn-ea"/>
                  <a:sym typeface="+mn-lt"/>
                </a:rPr>
                <a:t>考点帮</a:t>
              </a:r>
              <a:endParaRPr lang="en-US" altLang="zh-CN" sz="2800" b="1" kern="100" dirty="0">
                <a:solidFill>
                  <a:srgbClr val="E274A6"/>
                </a:solidFill>
                <a:cs typeface="+mn-ea"/>
                <a:sym typeface="+mn-lt"/>
              </a:endParaRPr>
            </a:p>
          </p:txBody>
        </p:sp>
      </p:grpSp>
      <p:grpSp>
        <p:nvGrpSpPr>
          <p:cNvPr id="9" name="组合 8"/>
          <p:cNvGrpSpPr/>
          <p:nvPr/>
        </p:nvGrpSpPr>
        <p:grpSpPr>
          <a:xfrm>
            <a:off x="1507057" y="3842434"/>
            <a:ext cx="4593032" cy="338455"/>
            <a:chOff x="4918867" y="4249667"/>
            <a:chExt cx="4593032" cy="338455"/>
          </a:xfrm>
        </p:grpSpPr>
        <p:sp>
          <p:nvSpPr>
            <p:cNvPr id="10" name="文本框 9"/>
            <p:cNvSpPr txBox="1"/>
            <p:nvPr/>
          </p:nvSpPr>
          <p:spPr>
            <a:xfrm>
              <a:off x="5290157" y="4249667"/>
              <a:ext cx="4221742" cy="338455"/>
            </a:xfrm>
            <a:prstGeom prst="rect">
              <a:avLst/>
            </a:prstGeom>
            <a:noFill/>
            <a:ln>
              <a:noFill/>
            </a:ln>
          </p:spPr>
          <p:txBody>
            <a:bodyPr wrap="square" lIns="0" tIns="0" rIns="0" bIns="0" rtlCol="0">
              <a:spAutoFit/>
            </a:bodyPr>
            <a:lstStyle/>
            <a:p>
              <a:pPr marL="0" lvl="1"/>
              <a:r>
                <a:rPr lang="zh-CN" altLang="en-US" sz="2200" dirty="0">
                  <a:solidFill>
                    <a:srgbClr val="E274A6"/>
                  </a:solidFill>
                  <a:cs typeface="+mn-ea"/>
                  <a:sym typeface="+mn-lt"/>
                </a:rPr>
                <a:t>考点</a:t>
              </a:r>
              <a:r>
                <a:rPr lang="en-US" altLang="zh-CN" sz="2200" dirty="0">
                  <a:solidFill>
                    <a:srgbClr val="E274A6"/>
                  </a:solidFill>
                  <a:cs typeface="+mn-ea"/>
                  <a:sym typeface="+mn-lt"/>
                </a:rPr>
                <a:t>1  </a:t>
              </a:r>
              <a:r>
                <a:rPr lang="zh-CN" altLang="en-US" sz="2200" dirty="0">
                  <a:solidFill>
                    <a:srgbClr val="E274A6"/>
                  </a:solidFill>
                  <a:cs typeface="+mn-ea"/>
                  <a:sym typeface="+mn-lt"/>
                </a:rPr>
                <a:t>走向世界大舞台</a:t>
              </a:r>
            </a:p>
          </p:txBody>
        </p:sp>
        <p:grpSp>
          <p:nvGrpSpPr>
            <p:cNvPr id="11" name="组合 49"/>
            <p:cNvGrpSpPr/>
            <p:nvPr/>
          </p:nvGrpSpPr>
          <p:grpSpPr>
            <a:xfrm>
              <a:off x="4918867" y="4265375"/>
              <a:ext cx="245582" cy="245582"/>
              <a:chOff x="4918867" y="4268384"/>
              <a:chExt cx="245582" cy="245582"/>
            </a:xfrm>
          </p:grpSpPr>
          <p:sp>
            <p:nvSpPr>
              <p:cNvPr id="12" name="椭圆 11"/>
              <p:cNvSpPr/>
              <p:nvPr/>
            </p:nvSpPr>
            <p:spPr>
              <a:xfrm>
                <a:off x="4918867" y="4268384"/>
                <a:ext cx="245582" cy="2455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sp>
            <p:nvSpPr>
              <p:cNvPr id="13" name="等腰三角形 12"/>
              <p:cNvSpPr/>
              <p:nvPr/>
            </p:nvSpPr>
            <p:spPr>
              <a:xfrm rot="5400000">
                <a:off x="4981927" y="4314260"/>
                <a:ext cx="168151" cy="153829"/>
              </a:xfrm>
              <a:prstGeom prst="triangle">
                <a:avLst/>
              </a:prstGeom>
              <a:solidFill>
                <a:srgbClr val="FFFF00"/>
              </a:solidFill>
              <a:ln>
                <a:solidFill>
                  <a:srgbClr val="E274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grpSp>
      </p:grpSp>
      <p:grpSp>
        <p:nvGrpSpPr>
          <p:cNvPr id="14" name="组合 13"/>
          <p:cNvGrpSpPr/>
          <p:nvPr/>
        </p:nvGrpSpPr>
        <p:grpSpPr>
          <a:xfrm>
            <a:off x="1506986" y="4874732"/>
            <a:ext cx="4593032" cy="338455"/>
            <a:chOff x="4918867" y="4249667"/>
            <a:chExt cx="4593032" cy="338455"/>
          </a:xfrm>
        </p:grpSpPr>
        <p:sp>
          <p:nvSpPr>
            <p:cNvPr id="15" name="文本框 9"/>
            <p:cNvSpPr txBox="1"/>
            <p:nvPr/>
          </p:nvSpPr>
          <p:spPr>
            <a:xfrm>
              <a:off x="5290157" y="4249667"/>
              <a:ext cx="4221742" cy="338455"/>
            </a:xfrm>
            <a:prstGeom prst="rect">
              <a:avLst/>
            </a:prstGeom>
            <a:noFill/>
            <a:ln>
              <a:noFill/>
            </a:ln>
          </p:spPr>
          <p:txBody>
            <a:bodyPr wrap="square" lIns="0" tIns="0" rIns="0" bIns="0" rtlCol="0">
              <a:spAutoFit/>
            </a:bodyPr>
            <a:lstStyle/>
            <a:p>
              <a:pPr marL="0" lvl="1"/>
              <a:r>
                <a:rPr lang="zh-CN" altLang="en-US" sz="2200" dirty="0">
                  <a:solidFill>
                    <a:srgbClr val="E274A6"/>
                  </a:solidFill>
                  <a:cs typeface="+mn-ea"/>
                  <a:sym typeface="+mn-lt"/>
                </a:rPr>
                <a:t>考点</a:t>
              </a:r>
              <a:r>
                <a:rPr lang="en-US" altLang="zh-CN" sz="2200" dirty="0">
                  <a:solidFill>
                    <a:srgbClr val="E274A6"/>
                  </a:solidFill>
                  <a:cs typeface="+mn-ea"/>
                  <a:sym typeface="+mn-lt"/>
                </a:rPr>
                <a:t>5  </a:t>
              </a:r>
              <a:r>
                <a:rPr lang="zh-CN" altLang="en-US" sz="2200" dirty="0">
                  <a:solidFill>
                    <a:srgbClr val="E274A6"/>
                  </a:solidFill>
                  <a:cs typeface="+mn-ea"/>
                  <a:sym typeface="+mn-lt"/>
                </a:rPr>
                <a:t>  劳动与职业</a:t>
              </a:r>
            </a:p>
          </p:txBody>
        </p:sp>
        <p:grpSp>
          <p:nvGrpSpPr>
            <p:cNvPr id="16" name="组合 49"/>
            <p:cNvGrpSpPr/>
            <p:nvPr/>
          </p:nvGrpSpPr>
          <p:grpSpPr>
            <a:xfrm>
              <a:off x="4918867" y="4265375"/>
              <a:ext cx="245582" cy="245582"/>
              <a:chOff x="4918867" y="4268384"/>
              <a:chExt cx="245582" cy="245582"/>
            </a:xfrm>
          </p:grpSpPr>
          <p:sp>
            <p:nvSpPr>
              <p:cNvPr id="17" name="椭圆 16"/>
              <p:cNvSpPr/>
              <p:nvPr/>
            </p:nvSpPr>
            <p:spPr>
              <a:xfrm>
                <a:off x="4918867" y="4268384"/>
                <a:ext cx="245582" cy="2455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sp>
            <p:nvSpPr>
              <p:cNvPr id="18" name="等腰三角形 17"/>
              <p:cNvSpPr/>
              <p:nvPr/>
            </p:nvSpPr>
            <p:spPr>
              <a:xfrm rot="5400000">
                <a:off x="4981927" y="4314260"/>
                <a:ext cx="168151" cy="153829"/>
              </a:xfrm>
              <a:prstGeom prst="triangle">
                <a:avLst/>
              </a:prstGeom>
              <a:solidFill>
                <a:srgbClr val="FFFF00"/>
              </a:solidFill>
              <a:ln>
                <a:solidFill>
                  <a:srgbClr val="E274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grpSp>
      </p:grpSp>
      <p:grpSp>
        <p:nvGrpSpPr>
          <p:cNvPr id="2" name="组合 1"/>
          <p:cNvGrpSpPr/>
          <p:nvPr/>
        </p:nvGrpSpPr>
        <p:grpSpPr>
          <a:xfrm>
            <a:off x="1507057" y="4334559"/>
            <a:ext cx="4593032" cy="338455"/>
            <a:chOff x="4918867" y="4249667"/>
            <a:chExt cx="4593032" cy="338455"/>
          </a:xfrm>
        </p:grpSpPr>
        <p:sp>
          <p:nvSpPr>
            <p:cNvPr id="3" name="文本框 2"/>
            <p:cNvSpPr txBox="1"/>
            <p:nvPr/>
          </p:nvSpPr>
          <p:spPr>
            <a:xfrm>
              <a:off x="5290157" y="4249667"/>
              <a:ext cx="4221742" cy="338455"/>
            </a:xfrm>
            <a:prstGeom prst="rect">
              <a:avLst/>
            </a:prstGeom>
            <a:noFill/>
            <a:ln>
              <a:noFill/>
            </a:ln>
          </p:spPr>
          <p:txBody>
            <a:bodyPr wrap="square" lIns="0" tIns="0" rIns="0" bIns="0" rtlCol="0">
              <a:spAutoFit/>
            </a:bodyPr>
            <a:lstStyle/>
            <a:p>
              <a:pPr marL="0" lvl="1"/>
              <a:r>
                <a:rPr lang="zh-CN" altLang="en-US" sz="2200" dirty="0">
                  <a:solidFill>
                    <a:srgbClr val="E274A6"/>
                  </a:solidFill>
                  <a:cs typeface="+mn-ea"/>
                  <a:sym typeface="+mn-lt"/>
                </a:rPr>
                <a:t>考点</a:t>
              </a:r>
              <a:r>
                <a:rPr lang="en-US" altLang="zh-CN" sz="2200" dirty="0">
                  <a:solidFill>
                    <a:srgbClr val="E274A6"/>
                  </a:solidFill>
                  <a:cs typeface="+mn-ea"/>
                  <a:sym typeface="+mn-lt"/>
                </a:rPr>
                <a:t>3   </a:t>
              </a:r>
              <a:r>
                <a:rPr lang="zh-CN" altLang="en-US" sz="2200" dirty="0">
                  <a:solidFill>
                    <a:srgbClr val="E274A6"/>
                  </a:solidFill>
                  <a:cs typeface="+mn-ea"/>
                  <a:sym typeface="+mn-lt"/>
                </a:rPr>
                <a:t>积极面对学习</a:t>
              </a:r>
            </a:p>
          </p:txBody>
        </p:sp>
        <p:grpSp>
          <p:nvGrpSpPr>
            <p:cNvPr id="4" name="组合 49"/>
            <p:cNvGrpSpPr/>
            <p:nvPr/>
          </p:nvGrpSpPr>
          <p:grpSpPr>
            <a:xfrm>
              <a:off x="4918867" y="4265375"/>
              <a:ext cx="245582" cy="245582"/>
              <a:chOff x="4918867" y="4268384"/>
              <a:chExt cx="245582" cy="245582"/>
            </a:xfrm>
          </p:grpSpPr>
          <p:sp>
            <p:nvSpPr>
              <p:cNvPr id="5" name="椭圆 4"/>
              <p:cNvSpPr/>
              <p:nvPr/>
            </p:nvSpPr>
            <p:spPr>
              <a:xfrm>
                <a:off x="4918867" y="4268384"/>
                <a:ext cx="245582" cy="2455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sp>
            <p:nvSpPr>
              <p:cNvPr id="6" name="等腰三角形 5"/>
              <p:cNvSpPr/>
              <p:nvPr/>
            </p:nvSpPr>
            <p:spPr>
              <a:xfrm rot="5400000">
                <a:off x="4981927" y="4314260"/>
                <a:ext cx="168151" cy="153829"/>
              </a:xfrm>
              <a:prstGeom prst="triangle">
                <a:avLst/>
              </a:prstGeom>
              <a:solidFill>
                <a:srgbClr val="FFFF00"/>
              </a:solidFill>
              <a:ln>
                <a:solidFill>
                  <a:srgbClr val="E274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grpSp>
      </p:grpSp>
      <p:grpSp>
        <p:nvGrpSpPr>
          <p:cNvPr id="7" name="组合 6"/>
          <p:cNvGrpSpPr/>
          <p:nvPr/>
        </p:nvGrpSpPr>
        <p:grpSpPr>
          <a:xfrm>
            <a:off x="7114742" y="3826559"/>
            <a:ext cx="4593032" cy="338455"/>
            <a:chOff x="4918867" y="4249667"/>
            <a:chExt cx="4593032" cy="338455"/>
          </a:xfrm>
        </p:grpSpPr>
        <p:sp>
          <p:nvSpPr>
            <p:cNvPr id="8" name="文本框 7"/>
            <p:cNvSpPr txBox="1"/>
            <p:nvPr/>
          </p:nvSpPr>
          <p:spPr>
            <a:xfrm>
              <a:off x="5290157" y="4249667"/>
              <a:ext cx="4221742" cy="338455"/>
            </a:xfrm>
            <a:prstGeom prst="rect">
              <a:avLst/>
            </a:prstGeom>
            <a:noFill/>
            <a:ln>
              <a:noFill/>
            </a:ln>
          </p:spPr>
          <p:txBody>
            <a:bodyPr wrap="square" lIns="0" tIns="0" rIns="0" bIns="0" rtlCol="0">
              <a:spAutoFit/>
            </a:bodyPr>
            <a:lstStyle/>
            <a:p>
              <a:pPr marL="0" lvl="1"/>
              <a:r>
                <a:rPr lang="zh-CN" altLang="en-US" sz="2200" dirty="0">
                  <a:solidFill>
                    <a:srgbClr val="E274A6"/>
                  </a:solidFill>
                  <a:cs typeface="+mn-ea"/>
                  <a:sym typeface="+mn-lt"/>
                </a:rPr>
                <a:t>考点</a:t>
              </a:r>
              <a:r>
                <a:rPr lang="en-US" altLang="zh-CN" sz="2200" dirty="0">
                  <a:solidFill>
                    <a:srgbClr val="E274A6"/>
                  </a:solidFill>
                  <a:cs typeface="+mn-ea"/>
                  <a:sym typeface="+mn-lt"/>
                </a:rPr>
                <a:t>2    </a:t>
              </a:r>
              <a:r>
                <a:rPr lang="zh-CN" altLang="en-US" sz="2200" dirty="0">
                  <a:solidFill>
                    <a:srgbClr val="E274A6"/>
                  </a:solidFill>
                  <a:cs typeface="+mn-ea"/>
                  <a:sym typeface="+mn-lt"/>
                </a:rPr>
                <a:t>少年当自强</a:t>
              </a:r>
            </a:p>
          </p:txBody>
        </p:sp>
        <p:grpSp>
          <p:nvGrpSpPr>
            <p:cNvPr id="19" name="组合 49"/>
            <p:cNvGrpSpPr/>
            <p:nvPr/>
          </p:nvGrpSpPr>
          <p:grpSpPr>
            <a:xfrm>
              <a:off x="4918867" y="4265375"/>
              <a:ext cx="245582" cy="245582"/>
              <a:chOff x="4918867" y="4268384"/>
              <a:chExt cx="245582" cy="245582"/>
            </a:xfrm>
          </p:grpSpPr>
          <p:sp>
            <p:nvSpPr>
              <p:cNvPr id="20" name="椭圆 19"/>
              <p:cNvSpPr/>
              <p:nvPr/>
            </p:nvSpPr>
            <p:spPr>
              <a:xfrm>
                <a:off x="4918867" y="4268384"/>
                <a:ext cx="245582" cy="2455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sp>
            <p:nvSpPr>
              <p:cNvPr id="21" name="等腰三角形 20"/>
              <p:cNvSpPr/>
              <p:nvPr/>
            </p:nvSpPr>
            <p:spPr>
              <a:xfrm rot="5400000">
                <a:off x="4981927" y="4314260"/>
                <a:ext cx="168151" cy="153829"/>
              </a:xfrm>
              <a:prstGeom prst="triangle">
                <a:avLst/>
              </a:prstGeom>
              <a:solidFill>
                <a:srgbClr val="FFFF00"/>
              </a:solidFill>
              <a:ln>
                <a:solidFill>
                  <a:srgbClr val="E274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grpSp>
      </p:grpSp>
      <p:grpSp>
        <p:nvGrpSpPr>
          <p:cNvPr id="22" name="组合 21"/>
          <p:cNvGrpSpPr/>
          <p:nvPr/>
        </p:nvGrpSpPr>
        <p:grpSpPr>
          <a:xfrm>
            <a:off x="1507057" y="5354369"/>
            <a:ext cx="4593032" cy="338455"/>
            <a:chOff x="4918867" y="4249667"/>
            <a:chExt cx="4593032" cy="338455"/>
          </a:xfrm>
        </p:grpSpPr>
        <p:sp>
          <p:nvSpPr>
            <p:cNvPr id="23" name="文本框 22"/>
            <p:cNvSpPr txBox="1"/>
            <p:nvPr/>
          </p:nvSpPr>
          <p:spPr>
            <a:xfrm>
              <a:off x="5290157" y="4249667"/>
              <a:ext cx="4221742" cy="338455"/>
            </a:xfrm>
            <a:prstGeom prst="rect">
              <a:avLst/>
            </a:prstGeom>
            <a:noFill/>
            <a:ln>
              <a:noFill/>
            </a:ln>
          </p:spPr>
          <p:txBody>
            <a:bodyPr wrap="square" lIns="0" tIns="0" rIns="0" bIns="0" rtlCol="0">
              <a:spAutoFit/>
            </a:bodyPr>
            <a:lstStyle/>
            <a:p>
              <a:pPr marL="0" lvl="1"/>
              <a:r>
                <a:rPr lang="zh-CN" altLang="en-US" sz="2200" dirty="0">
                  <a:solidFill>
                    <a:srgbClr val="E274A6"/>
                  </a:solidFill>
                  <a:cs typeface="+mn-ea"/>
                  <a:sym typeface="+mn-lt"/>
                </a:rPr>
                <a:t>考点</a:t>
              </a:r>
              <a:r>
                <a:rPr lang="en-US" altLang="zh-CN" sz="2200" dirty="0">
                  <a:solidFill>
                    <a:srgbClr val="E274A6"/>
                  </a:solidFill>
                  <a:cs typeface="+mn-ea"/>
                  <a:sym typeface="+mn-lt"/>
                </a:rPr>
                <a:t>7  </a:t>
              </a:r>
              <a:r>
                <a:rPr lang="zh-CN" altLang="en-US" sz="2200" dirty="0">
                  <a:solidFill>
                    <a:srgbClr val="E274A6"/>
                  </a:solidFill>
                  <a:cs typeface="+mn-ea"/>
                  <a:sym typeface="+mn-lt"/>
                </a:rPr>
                <a:t>   升学与选择</a:t>
              </a:r>
            </a:p>
          </p:txBody>
        </p:sp>
        <p:grpSp>
          <p:nvGrpSpPr>
            <p:cNvPr id="24" name="组合 49"/>
            <p:cNvGrpSpPr/>
            <p:nvPr/>
          </p:nvGrpSpPr>
          <p:grpSpPr>
            <a:xfrm>
              <a:off x="4918867" y="4265375"/>
              <a:ext cx="245582" cy="245582"/>
              <a:chOff x="4918867" y="4268384"/>
              <a:chExt cx="245582" cy="245582"/>
            </a:xfrm>
          </p:grpSpPr>
          <p:sp>
            <p:nvSpPr>
              <p:cNvPr id="25" name="椭圆 24"/>
              <p:cNvSpPr/>
              <p:nvPr/>
            </p:nvSpPr>
            <p:spPr>
              <a:xfrm>
                <a:off x="4918867" y="4268384"/>
                <a:ext cx="245582" cy="2455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sp>
            <p:nvSpPr>
              <p:cNvPr id="26" name="等腰三角形 25"/>
              <p:cNvSpPr/>
              <p:nvPr/>
            </p:nvSpPr>
            <p:spPr>
              <a:xfrm rot="5400000">
                <a:off x="4981927" y="4314260"/>
                <a:ext cx="168151" cy="153829"/>
              </a:xfrm>
              <a:prstGeom prst="triangle">
                <a:avLst/>
              </a:prstGeom>
              <a:solidFill>
                <a:srgbClr val="FFFF00"/>
              </a:solidFill>
              <a:ln>
                <a:solidFill>
                  <a:srgbClr val="E274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grpSp>
      </p:grpSp>
      <p:grpSp>
        <p:nvGrpSpPr>
          <p:cNvPr id="27" name="组合 26"/>
          <p:cNvGrpSpPr/>
          <p:nvPr/>
        </p:nvGrpSpPr>
        <p:grpSpPr>
          <a:xfrm>
            <a:off x="7114742" y="4304079"/>
            <a:ext cx="4593032" cy="338455"/>
            <a:chOff x="4918867" y="4249667"/>
            <a:chExt cx="4593032" cy="338455"/>
          </a:xfrm>
        </p:grpSpPr>
        <p:sp>
          <p:nvSpPr>
            <p:cNvPr id="33" name="文本框 32"/>
            <p:cNvSpPr txBox="1"/>
            <p:nvPr/>
          </p:nvSpPr>
          <p:spPr>
            <a:xfrm>
              <a:off x="5290157" y="4249667"/>
              <a:ext cx="4221742" cy="338455"/>
            </a:xfrm>
            <a:prstGeom prst="rect">
              <a:avLst/>
            </a:prstGeom>
            <a:noFill/>
            <a:ln>
              <a:noFill/>
            </a:ln>
          </p:spPr>
          <p:txBody>
            <a:bodyPr wrap="square" lIns="0" tIns="0" rIns="0" bIns="0" rtlCol="0">
              <a:spAutoFit/>
            </a:bodyPr>
            <a:lstStyle/>
            <a:p>
              <a:pPr marL="0" lvl="1"/>
              <a:r>
                <a:rPr lang="zh-CN" altLang="en-US" sz="2200" dirty="0">
                  <a:solidFill>
                    <a:srgbClr val="E274A6"/>
                  </a:solidFill>
                  <a:cs typeface="+mn-ea"/>
                  <a:sym typeface="+mn-lt"/>
                </a:rPr>
                <a:t>考点</a:t>
              </a:r>
              <a:r>
                <a:rPr lang="en-US" altLang="zh-CN" sz="2200" dirty="0">
                  <a:solidFill>
                    <a:srgbClr val="E274A6"/>
                  </a:solidFill>
                  <a:cs typeface="+mn-ea"/>
                  <a:sym typeface="+mn-lt"/>
                </a:rPr>
                <a:t>4  </a:t>
              </a:r>
              <a:r>
                <a:rPr lang="zh-CN" altLang="en-US" sz="2200" dirty="0">
                  <a:solidFill>
                    <a:srgbClr val="E274A6"/>
                  </a:solidFill>
                  <a:cs typeface="+mn-ea"/>
                  <a:sym typeface="+mn-lt"/>
                </a:rPr>
                <a:t>  正确对待学习压力</a:t>
              </a:r>
            </a:p>
          </p:txBody>
        </p:sp>
        <p:grpSp>
          <p:nvGrpSpPr>
            <p:cNvPr id="34" name="组合 49"/>
            <p:cNvGrpSpPr/>
            <p:nvPr/>
          </p:nvGrpSpPr>
          <p:grpSpPr>
            <a:xfrm>
              <a:off x="4918867" y="4265375"/>
              <a:ext cx="245582" cy="245582"/>
              <a:chOff x="4918867" y="4268384"/>
              <a:chExt cx="245582" cy="245582"/>
            </a:xfrm>
          </p:grpSpPr>
          <p:sp>
            <p:nvSpPr>
              <p:cNvPr id="35" name="椭圆 34"/>
              <p:cNvSpPr/>
              <p:nvPr/>
            </p:nvSpPr>
            <p:spPr>
              <a:xfrm>
                <a:off x="4918867" y="4268384"/>
                <a:ext cx="245582" cy="2455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sp>
            <p:nvSpPr>
              <p:cNvPr id="36" name="等腰三角形 35"/>
              <p:cNvSpPr/>
              <p:nvPr/>
            </p:nvSpPr>
            <p:spPr>
              <a:xfrm rot="5400000">
                <a:off x="4981927" y="4314260"/>
                <a:ext cx="168151" cy="153829"/>
              </a:xfrm>
              <a:prstGeom prst="triangle">
                <a:avLst/>
              </a:prstGeom>
              <a:solidFill>
                <a:srgbClr val="FFFF00"/>
              </a:solidFill>
              <a:ln>
                <a:solidFill>
                  <a:srgbClr val="E274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grpSp>
      </p:grpSp>
      <p:grpSp>
        <p:nvGrpSpPr>
          <p:cNvPr id="37" name="组合 36"/>
          <p:cNvGrpSpPr/>
          <p:nvPr/>
        </p:nvGrpSpPr>
        <p:grpSpPr>
          <a:xfrm>
            <a:off x="7114742" y="4843829"/>
            <a:ext cx="4593032" cy="338455"/>
            <a:chOff x="4918867" y="4249667"/>
            <a:chExt cx="4593032" cy="338455"/>
          </a:xfrm>
        </p:grpSpPr>
        <p:sp>
          <p:nvSpPr>
            <p:cNvPr id="38" name="文本框 37"/>
            <p:cNvSpPr txBox="1"/>
            <p:nvPr/>
          </p:nvSpPr>
          <p:spPr>
            <a:xfrm>
              <a:off x="5290157" y="4249667"/>
              <a:ext cx="4221742" cy="338455"/>
            </a:xfrm>
            <a:prstGeom prst="rect">
              <a:avLst/>
            </a:prstGeom>
            <a:noFill/>
            <a:ln>
              <a:noFill/>
            </a:ln>
          </p:spPr>
          <p:txBody>
            <a:bodyPr wrap="square" lIns="0" tIns="0" rIns="0" bIns="0" rtlCol="0">
              <a:spAutoFit/>
            </a:bodyPr>
            <a:lstStyle/>
            <a:p>
              <a:pPr marL="0" lvl="1"/>
              <a:r>
                <a:rPr lang="zh-CN" altLang="en-US" sz="2200" dirty="0">
                  <a:solidFill>
                    <a:srgbClr val="E274A6"/>
                  </a:solidFill>
                  <a:cs typeface="+mn-ea"/>
                  <a:sym typeface="+mn-lt"/>
                </a:rPr>
                <a:t>考点</a:t>
              </a:r>
              <a:r>
                <a:rPr lang="en-US" altLang="zh-CN" sz="2200" dirty="0">
                  <a:solidFill>
                    <a:srgbClr val="E274A6"/>
                  </a:solidFill>
                  <a:cs typeface="+mn-ea"/>
                  <a:sym typeface="+mn-lt"/>
                </a:rPr>
                <a:t>6  </a:t>
              </a:r>
              <a:r>
                <a:rPr lang="zh-CN" altLang="en-US" sz="2200" dirty="0">
                  <a:solidFill>
                    <a:srgbClr val="E274A6"/>
                  </a:solidFill>
                  <a:cs typeface="+mn-ea"/>
                  <a:sym typeface="+mn-lt"/>
                </a:rPr>
                <a:t>  敬业精神</a:t>
              </a:r>
            </a:p>
          </p:txBody>
        </p:sp>
        <p:grpSp>
          <p:nvGrpSpPr>
            <p:cNvPr id="39" name="组合 49"/>
            <p:cNvGrpSpPr/>
            <p:nvPr/>
          </p:nvGrpSpPr>
          <p:grpSpPr>
            <a:xfrm>
              <a:off x="4918867" y="4265375"/>
              <a:ext cx="245582" cy="245582"/>
              <a:chOff x="4918867" y="4268384"/>
              <a:chExt cx="245582" cy="245582"/>
            </a:xfrm>
          </p:grpSpPr>
          <p:sp>
            <p:nvSpPr>
              <p:cNvPr id="40" name="椭圆 39"/>
              <p:cNvSpPr/>
              <p:nvPr/>
            </p:nvSpPr>
            <p:spPr>
              <a:xfrm>
                <a:off x="4918867" y="4268384"/>
                <a:ext cx="245582" cy="2455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sp>
            <p:nvSpPr>
              <p:cNvPr id="41" name="等腰三角形 40"/>
              <p:cNvSpPr/>
              <p:nvPr/>
            </p:nvSpPr>
            <p:spPr>
              <a:xfrm rot="5400000">
                <a:off x="4981927" y="4314260"/>
                <a:ext cx="168151" cy="153829"/>
              </a:xfrm>
              <a:prstGeom prst="triangle">
                <a:avLst/>
              </a:prstGeom>
              <a:solidFill>
                <a:srgbClr val="FFFF00"/>
              </a:solidFill>
              <a:ln>
                <a:solidFill>
                  <a:srgbClr val="E274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grpSp>
      </p:grpSp>
      <p:grpSp>
        <p:nvGrpSpPr>
          <p:cNvPr id="42" name="组合 41"/>
          <p:cNvGrpSpPr/>
          <p:nvPr/>
        </p:nvGrpSpPr>
        <p:grpSpPr>
          <a:xfrm>
            <a:off x="7114742" y="5323889"/>
            <a:ext cx="4593032" cy="338455"/>
            <a:chOff x="4918867" y="4249667"/>
            <a:chExt cx="4593032" cy="338455"/>
          </a:xfrm>
        </p:grpSpPr>
        <p:sp>
          <p:nvSpPr>
            <p:cNvPr id="43" name="文本框 42"/>
            <p:cNvSpPr txBox="1"/>
            <p:nvPr/>
          </p:nvSpPr>
          <p:spPr>
            <a:xfrm>
              <a:off x="5290157" y="4249667"/>
              <a:ext cx="4221742" cy="338455"/>
            </a:xfrm>
            <a:prstGeom prst="rect">
              <a:avLst/>
            </a:prstGeom>
            <a:noFill/>
            <a:ln>
              <a:noFill/>
            </a:ln>
          </p:spPr>
          <p:txBody>
            <a:bodyPr wrap="square" lIns="0" tIns="0" rIns="0" bIns="0" rtlCol="0">
              <a:spAutoFit/>
            </a:bodyPr>
            <a:lstStyle/>
            <a:p>
              <a:pPr marL="0" lvl="1"/>
              <a:r>
                <a:rPr lang="zh-CN" altLang="en-US" sz="2200" dirty="0">
                  <a:solidFill>
                    <a:srgbClr val="E274A6"/>
                  </a:solidFill>
                  <a:cs typeface="+mn-ea"/>
                  <a:sym typeface="+mn-lt"/>
                </a:rPr>
                <a:t>考点</a:t>
              </a:r>
              <a:r>
                <a:rPr lang="en-US" altLang="zh-CN" sz="2200" dirty="0">
                  <a:solidFill>
                    <a:srgbClr val="E274A6"/>
                  </a:solidFill>
                  <a:cs typeface="+mn-ea"/>
                  <a:sym typeface="+mn-lt"/>
                </a:rPr>
                <a:t>8  </a:t>
              </a:r>
              <a:r>
                <a:rPr lang="zh-CN" altLang="en-US" sz="2200" dirty="0">
                  <a:solidFill>
                    <a:srgbClr val="E274A6"/>
                  </a:solidFill>
                  <a:cs typeface="+mn-ea"/>
                  <a:sym typeface="+mn-lt"/>
                </a:rPr>
                <a:t>  收获成果、走向未来</a:t>
              </a:r>
            </a:p>
          </p:txBody>
        </p:sp>
        <p:grpSp>
          <p:nvGrpSpPr>
            <p:cNvPr id="44" name="组合 49"/>
            <p:cNvGrpSpPr/>
            <p:nvPr/>
          </p:nvGrpSpPr>
          <p:grpSpPr>
            <a:xfrm>
              <a:off x="4918867" y="4265375"/>
              <a:ext cx="245582" cy="245582"/>
              <a:chOff x="4918867" y="4268384"/>
              <a:chExt cx="245582" cy="245582"/>
            </a:xfrm>
          </p:grpSpPr>
          <p:sp>
            <p:nvSpPr>
              <p:cNvPr id="46" name="椭圆 45"/>
              <p:cNvSpPr/>
              <p:nvPr/>
            </p:nvSpPr>
            <p:spPr>
              <a:xfrm>
                <a:off x="4918867" y="4268384"/>
                <a:ext cx="245582" cy="24558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sp>
            <p:nvSpPr>
              <p:cNvPr id="47" name="等腰三角形 46"/>
              <p:cNvSpPr/>
              <p:nvPr/>
            </p:nvSpPr>
            <p:spPr>
              <a:xfrm rot="5400000">
                <a:off x="4981927" y="4314260"/>
                <a:ext cx="168151" cy="153829"/>
              </a:xfrm>
              <a:prstGeom prst="triangle">
                <a:avLst/>
              </a:prstGeom>
              <a:solidFill>
                <a:srgbClr val="FFFF00"/>
              </a:solidFill>
              <a:ln>
                <a:solidFill>
                  <a:srgbClr val="E274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rgbClr val="E274A6"/>
                  </a:solidFill>
                  <a:cs typeface="+mn-ea"/>
                  <a:sym typeface="+mn-lt"/>
                </a:endParaRPr>
              </a:p>
            </p:txBody>
          </p:sp>
        </p:grpSp>
      </p:gr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圆角矩形 50"/>
          <p:cNvSpPr/>
          <p:nvPr/>
        </p:nvSpPr>
        <p:spPr>
          <a:xfrm>
            <a:off x="635000" y="1335481"/>
            <a:ext cx="10885488" cy="5358830"/>
          </a:xfrm>
          <a:prstGeom prst="roundRect">
            <a:avLst>
              <a:gd name="adj" fmla="val 267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0" name="直接连接符 69"/>
          <p:cNvCxnSpPr/>
          <p:nvPr/>
        </p:nvCxnSpPr>
        <p:spPr>
          <a:xfrm>
            <a:off x="0" y="736600"/>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689101" y="-1"/>
            <a:ext cx="10502899" cy="7420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4" name="矩形 33"/>
          <p:cNvSpPr/>
          <p:nvPr/>
        </p:nvSpPr>
        <p:spPr>
          <a:xfrm>
            <a:off x="1708507" y="181416"/>
            <a:ext cx="3873500" cy="829945"/>
          </a:xfrm>
          <a:prstGeom prst="rect">
            <a:avLst/>
          </a:prstGeom>
        </p:spPr>
        <p:txBody>
          <a:bodyPr wrap="none">
            <a:spAutoFit/>
          </a:bodyPr>
          <a:lstStyle/>
          <a:p>
            <a:pPr algn="ctr">
              <a:spcAft>
                <a:spcPts val="0"/>
              </a:spcAft>
            </a:pPr>
            <a:r>
              <a:rPr lang="zh-CN" altLang="en-US" sz="2400" dirty="0">
                <a:solidFill>
                  <a:schemeClr val="bg1"/>
                </a:solidFill>
                <a:cs typeface="+mn-ea"/>
                <a:sym typeface="+mn-lt"/>
              </a:rPr>
              <a:t>第三单元    走向未来的少年</a:t>
            </a:r>
          </a:p>
          <a:p>
            <a:pPr algn="ctr">
              <a:spcAft>
                <a:spcPts val="0"/>
              </a:spcAft>
            </a:pPr>
            <a:endParaRPr lang="zh-CN" altLang="en-US" sz="2400" dirty="0">
              <a:solidFill>
                <a:schemeClr val="bg1"/>
              </a:solidFill>
              <a:cs typeface="+mn-ea"/>
              <a:sym typeface="+mn-lt"/>
            </a:endParaRPr>
          </a:p>
        </p:txBody>
      </p:sp>
      <p:grpSp>
        <p:nvGrpSpPr>
          <p:cNvPr id="2" name="组合 1"/>
          <p:cNvGrpSpPr/>
          <p:nvPr/>
        </p:nvGrpSpPr>
        <p:grpSpPr>
          <a:xfrm>
            <a:off x="100614" y="165300"/>
            <a:ext cx="1572859" cy="535531"/>
            <a:chOff x="100614" y="165300"/>
            <a:chExt cx="1572859" cy="535531"/>
          </a:xfrm>
        </p:grpSpPr>
        <p:sp>
          <p:nvSpPr>
            <p:cNvPr id="38" name="文本框 37"/>
            <p:cNvSpPr txBox="1"/>
            <p:nvPr/>
          </p:nvSpPr>
          <p:spPr>
            <a:xfrm>
              <a:off x="507812" y="165300"/>
              <a:ext cx="1165661" cy="535531"/>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pPr>
                <a:lnSpc>
                  <a:spcPct val="120000"/>
                </a:lnSpc>
              </a:pPr>
              <a:r>
                <a:rPr lang="zh-CN" altLang="en-US" dirty="0">
                  <a:solidFill>
                    <a:schemeClr val="accent3"/>
                  </a:solidFill>
                  <a:sym typeface="+mn-lt"/>
                </a:rPr>
                <a:t>真题帮</a:t>
              </a:r>
            </a:p>
          </p:txBody>
        </p:sp>
        <p:sp>
          <p:nvSpPr>
            <p:cNvPr id="59" name="teacher-on-biology-class_43821"/>
            <p:cNvSpPr>
              <a:spLocks noChangeAspect="1"/>
            </p:cNvSpPr>
            <p:nvPr/>
          </p:nvSpPr>
          <p:spPr bwMode="auto">
            <a:xfrm>
              <a:off x="100614" y="204515"/>
              <a:ext cx="465232" cy="451118"/>
            </a:xfrm>
            <a:custGeom>
              <a:avLst/>
              <a:gdLst>
                <a:gd name="connsiteX0" fmla="*/ 238173 w 598650"/>
                <a:gd name="connsiteY0" fmla="*/ 288290 h 580488"/>
                <a:gd name="connsiteX1" fmla="*/ 335879 w 598650"/>
                <a:gd name="connsiteY1" fmla="*/ 288290 h 580488"/>
                <a:gd name="connsiteX2" fmla="*/ 335879 w 598650"/>
                <a:gd name="connsiteY2" fmla="*/ 294037 h 580488"/>
                <a:gd name="connsiteX3" fmla="*/ 238173 w 598650"/>
                <a:gd name="connsiteY3" fmla="*/ 294037 h 580488"/>
                <a:gd name="connsiteX4" fmla="*/ 453585 w 598650"/>
                <a:gd name="connsiteY4" fmla="*/ 282542 h 580488"/>
                <a:gd name="connsiteX5" fmla="*/ 549682 w 598650"/>
                <a:gd name="connsiteY5" fmla="*/ 282542 h 580488"/>
                <a:gd name="connsiteX6" fmla="*/ 549682 w 598650"/>
                <a:gd name="connsiteY6" fmla="*/ 318406 h 580488"/>
                <a:gd name="connsiteX7" fmla="*/ 453585 w 598650"/>
                <a:gd name="connsiteY7" fmla="*/ 318406 h 580488"/>
                <a:gd name="connsiteX8" fmla="*/ 430596 w 598650"/>
                <a:gd name="connsiteY8" fmla="*/ 169204 h 580488"/>
                <a:gd name="connsiteX9" fmla="*/ 528302 w 598650"/>
                <a:gd name="connsiteY9" fmla="*/ 169204 h 580488"/>
                <a:gd name="connsiteX10" fmla="*/ 528302 w 598650"/>
                <a:gd name="connsiteY10" fmla="*/ 174951 h 580488"/>
                <a:gd name="connsiteX11" fmla="*/ 430596 w 598650"/>
                <a:gd name="connsiteY11" fmla="*/ 174951 h 580488"/>
                <a:gd name="connsiteX12" fmla="*/ 278425 w 598650"/>
                <a:gd name="connsiteY12" fmla="*/ 159088 h 580488"/>
                <a:gd name="connsiteX13" fmla="*/ 295647 w 598650"/>
                <a:gd name="connsiteY13" fmla="*/ 192054 h 580488"/>
                <a:gd name="connsiteX14" fmla="*/ 169351 w 598650"/>
                <a:gd name="connsiteY14" fmla="*/ 256554 h 580488"/>
                <a:gd name="connsiteX15" fmla="*/ 162175 w 598650"/>
                <a:gd name="connsiteY15" fmla="*/ 388422 h 580488"/>
                <a:gd name="connsiteX16" fmla="*/ 157870 w 598650"/>
                <a:gd name="connsiteY16" fmla="*/ 388422 h 580488"/>
                <a:gd name="connsiteX17" fmla="*/ 157870 w 598650"/>
                <a:gd name="connsiteY17" fmla="*/ 405622 h 580488"/>
                <a:gd name="connsiteX18" fmla="*/ 157870 w 598650"/>
                <a:gd name="connsiteY18" fmla="*/ 417088 h 580488"/>
                <a:gd name="connsiteX19" fmla="*/ 157870 w 598650"/>
                <a:gd name="connsiteY19" fmla="*/ 547522 h 580488"/>
                <a:gd name="connsiteX20" fmla="*/ 162175 w 598650"/>
                <a:gd name="connsiteY20" fmla="*/ 547522 h 580488"/>
                <a:gd name="connsiteX21" fmla="*/ 192314 w 598650"/>
                <a:gd name="connsiteY21" fmla="*/ 553255 h 580488"/>
                <a:gd name="connsiteX22" fmla="*/ 192314 w 598650"/>
                <a:gd name="connsiteY22" fmla="*/ 580488 h 580488"/>
                <a:gd name="connsiteX23" fmla="*/ 166481 w 598650"/>
                <a:gd name="connsiteY23" fmla="*/ 580488 h 580488"/>
                <a:gd name="connsiteX24" fmla="*/ 137777 w 598650"/>
                <a:gd name="connsiteY24" fmla="*/ 576188 h 580488"/>
                <a:gd name="connsiteX25" fmla="*/ 137777 w 598650"/>
                <a:gd name="connsiteY25" fmla="*/ 580488 h 580488"/>
                <a:gd name="connsiteX26" fmla="*/ 104768 w 598650"/>
                <a:gd name="connsiteY26" fmla="*/ 580488 h 580488"/>
                <a:gd name="connsiteX27" fmla="*/ 104768 w 598650"/>
                <a:gd name="connsiteY27" fmla="*/ 550388 h 580488"/>
                <a:gd name="connsiteX28" fmla="*/ 104768 w 598650"/>
                <a:gd name="connsiteY28" fmla="*/ 547522 h 580488"/>
                <a:gd name="connsiteX29" fmla="*/ 104768 w 598650"/>
                <a:gd name="connsiteY29" fmla="*/ 417088 h 580488"/>
                <a:gd name="connsiteX30" fmla="*/ 86111 w 598650"/>
                <a:gd name="connsiteY30" fmla="*/ 417088 h 580488"/>
                <a:gd name="connsiteX31" fmla="*/ 86111 w 598650"/>
                <a:gd name="connsiteY31" fmla="*/ 547522 h 580488"/>
                <a:gd name="connsiteX32" fmla="*/ 86111 w 598650"/>
                <a:gd name="connsiteY32" fmla="*/ 550388 h 580488"/>
                <a:gd name="connsiteX33" fmla="*/ 86111 w 598650"/>
                <a:gd name="connsiteY33" fmla="*/ 580488 h 580488"/>
                <a:gd name="connsiteX34" fmla="*/ 54537 w 598650"/>
                <a:gd name="connsiteY34" fmla="*/ 580488 h 580488"/>
                <a:gd name="connsiteX35" fmla="*/ 54537 w 598650"/>
                <a:gd name="connsiteY35" fmla="*/ 576188 h 580488"/>
                <a:gd name="connsiteX36" fmla="*/ 24398 w 598650"/>
                <a:gd name="connsiteY36" fmla="*/ 580488 h 580488"/>
                <a:gd name="connsiteX37" fmla="*/ 0 w 598650"/>
                <a:gd name="connsiteY37" fmla="*/ 580488 h 580488"/>
                <a:gd name="connsiteX38" fmla="*/ 0 w 598650"/>
                <a:gd name="connsiteY38" fmla="*/ 553255 h 580488"/>
                <a:gd name="connsiteX39" fmla="*/ 28703 w 598650"/>
                <a:gd name="connsiteY39" fmla="*/ 547522 h 580488"/>
                <a:gd name="connsiteX40" fmla="*/ 34444 w 598650"/>
                <a:gd name="connsiteY40" fmla="*/ 547522 h 580488"/>
                <a:gd name="connsiteX41" fmla="*/ 34444 w 598650"/>
                <a:gd name="connsiteY41" fmla="*/ 417088 h 580488"/>
                <a:gd name="connsiteX42" fmla="*/ 34444 w 598650"/>
                <a:gd name="connsiteY42" fmla="*/ 405622 h 580488"/>
                <a:gd name="connsiteX43" fmla="*/ 34444 w 598650"/>
                <a:gd name="connsiteY43" fmla="*/ 388422 h 580488"/>
                <a:gd name="connsiteX44" fmla="*/ 30139 w 598650"/>
                <a:gd name="connsiteY44" fmla="*/ 388422 h 580488"/>
                <a:gd name="connsiteX45" fmla="*/ 28703 w 598650"/>
                <a:gd name="connsiteY45" fmla="*/ 361188 h 580488"/>
                <a:gd name="connsiteX46" fmla="*/ 4305 w 598650"/>
                <a:gd name="connsiteY46" fmla="*/ 361188 h 580488"/>
                <a:gd name="connsiteX47" fmla="*/ 7176 w 598650"/>
                <a:gd name="connsiteY47" fmla="*/ 230754 h 580488"/>
                <a:gd name="connsiteX48" fmla="*/ 67453 w 598650"/>
                <a:gd name="connsiteY48" fmla="*/ 219288 h 580488"/>
                <a:gd name="connsiteX49" fmla="*/ 94722 w 598650"/>
                <a:gd name="connsiteY49" fmla="*/ 250821 h 580488"/>
                <a:gd name="connsiteX50" fmla="*/ 121990 w 598650"/>
                <a:gd name="connsiteY50" fmla="*/ 219288 h 580488"/>
                <a:gd name="connsiteX51" fmla="*/ 163610 w 598650"/>
                <a:gd name="connsiteY51" fmla="*/ 219288 h 580488"/>
                <a:gd name="connsiteX52" fmla="*/ 206677 w 598650"/>
                <a:gd name="connsiteY52" fmla="*/ 93338 h 580488"/>
                <a:gd name="connsiteX53" fmla="*/ 304383 w 598650"/>
                <a:gd name="connsiteY53" fmla="*/ 93338 h 580488"/>
                <a:gd name="connsiteX54" fmla="*/ 304383 w 598650"/>
                <a:gd name="connsiteY54" fmla="*/ 99085 h 580488"/>
                <a:gd name="connsiteX55" fmla="*/ 206677 w 598650"/>
                <a:gd name="connsiteY55" fmla="*/ 99085 h 580488"/>
                <a:gd name="connsiteX56" fmla="*/ 94832 w 598650"/>
                <a:gd name="connsiteY56" fmla="*/ 61612 h 580488"/>
                <a:gd name="connsiteX57" fmla="*/ 168054 w 598650"/>
                <a:gd name="connsiteY57" fmla="*/ 134719 h 580488"/>
                <a:gd name="connsiteX58" fmla="*/ 94832 w 598650"/>
                <a:gd name="connsiteY58" fmla="*/ 207826 h 580488"/>
                <a:gd name="connsiteX59" fmla="*/ 21610 w 598650"/>
                <a:gd name="connsiteY59" fmla="*/ 134719 h 580488"/>
                <a:gd name="connsiteX60" fmla="*/ 94832 w 598650"/>
                <a:gd name="connsiteY60" fmla="*/ 61612 h 580488"/>
                <a:gd name="connsiteX61" fmla="*/ 295647 w 598650"/>
                <a:gd name="connsiteY61" fmla="*/ 53161 h 580488"/>
                <a:gd name="connsiteX62" fmla="*/ 360257 w 598650"/>
                <a:gd name="connsiteY62" fmla="*/ 68933 h 580488"/>
                <a:gd name="connsiteX63" fmla="*/ 376050 w 598650"/>
                <a:gd name="connsiteY63" fmla="*/ 113383 h 580488"/>
                <a:gd name="connsiteX64" fmla="*/ 374614 w 598650"/>
                <a:gd name="connsiteY64" fmla="*/ 111949 h 580488"/>
                <a:gd name="connsiteX65" fmla="*/ 370307 w 598650"/>
                <a:gd name="connsiteY65" fmla="*/ 106214 h 580488"/>
                <a:gd name="connsiteX66" fmla="*/ 364564 w 598650"/>
                <a:gd name="connsiteY66" fmla="*/ 100478 h 580488"/>
                <a:gd name="connsiteX67" fmla="*/ 360257 w 598650"/>
                <a:gd name="connsiteY67" fmla="*/ 97611 h 580488"/>
                <a:gd name="connsiteX68" fmla="*/ 358821 w 598650"/>
                <a:gd name="connsiteY68" fmla="*/ 94743 h 580488"/>
                <a:gd name="connsiteX69" fmla="*/ 357385 w 598650"/>
                <a:gd name="connsiteY69" fmla="*/ 93309 h 580488"/>
                <a:gd name="connsiteX70" fmla="*/ 354514 w 598650"/>
                <a:gd name="connsiteY70" fmla="*/ 90441 h 580488"/>
                <a:gd name="connsiteX71" fmla="*/ 350206 w 598650"/>
                <a:gd name="connsiteY71" fmla="*/ 89007 h 580488"/>
                <a:gd name="connsiteX72" fmla="*/ 344463 w 598650"/>
                <a:gd name="connsiteY72" fmla="*/ 83272 h 580488"/>
                <a:gd name="connsiteX73" fmla="*/ 331541 w 598650"/>
                <a:gd name="connsiteY73" fmla="*/ 74669 h 580488"/>
                <a:gd name="connsiteX74" fmla="*/ 318620 w 598650"/>
                <a:gd name="connsiteY74" fmla="*/ 68933 h 580488"/>
                <a:gd name="connsiteX75" fmla="*/ 321491 w 598650"/>
                <a:gd name="connsiteY75" fmla="*/ 71801 h 580488"/>
                <a:gd name="connsiteX76" fmla="*/ 328670 w 598650"/>
                <a:gd name="connsiteY76" fmla="*/ 78970 h 580488"/>
                <a:gd name="connsiteX77" fmla="*/ 334413 w 598650"/>
                <a:gd name="connsiteY77" fmla="*/ 83272 h 580488"/>
                <a:gd name="connsiteX78" fmla="*/ 340156 w 598650"/>
                <a:gd name="connsiteY78" fmla="*/ 89007 h 580488"/>
                <a:gd name="connsiteX79" fmla="*/ 345899 w 598650"/>
                <a:gd name="connsiteY79" fmla="*/ 93309 h 580488"/>
                <a:gd name="connsiteX80" fmla="*/ 353078 w 598650"/>
                <a:gd name="connsiteY80" fmla="*/ 99045 h 580488"/>
                <a:gd name="connsiteX81" fmla="*/ 358821 w 598650"/>
                <a:gd name="connsiteY81" fmla="*/ 106214 h 580488"/>
                <a:gd name="connsiteX82" fmla="*/ 364564 w 598650"/>
                <a:gd name="connsiteY82" fmla="*/ 111949 h 580488"/>
                <a:gd name="connsiteX83" fmla="*/ 370307 w 598650"/>
                <a:gd name="connsiteY83" fmla="*/ 117685 h 580488"/>
                <a:gd name="connsiteX84" fmla="*/ 391844 w 598650"/>
                <a:gd name="connsiteY84" fmla="*/ 176474 h 580488"/>
                <a:gd name="connsiteX85" fmla="*/ 429174 w 598650"/>
                <a:gd name="connsiteY85" fmla="*/ 119119 h 580488"/>
                <a:gd name="connsiteX86" fmla="*/ 434917 w 598650"/>
                <a:gd name="connsiteY86" fmla="*/ 116251 h 580488"/>
                <a:gd name="connsiteX87" fmla="*/ 444967 w 598650"/>
                <a:gd name="connsiteY87" fmla="*/ 111949 h 580488"/>
                <a:gd name="connsiteX88" fmla="*/ 452146 w 598650"/>
                <a:gd name="connsiteY88" fmla="*/ 109082 h 580488"/>
                <a:gd name="connsiteX89" fmla="*/ 460760 w 598650"/>
                <a:gd name="connsiteY89" fmla="*/ 106214 h 580488"/>
                <a:gd name="connsiteX90" fmla="*/ 467939 w 598650"/>
                <a:gd name="connsiteY90" fmla="*/ 103346 h 580488"/>
                <a:gd name="connsiteX91" fmla="*/ 475118 w 598650"/>
                <a:gd name="connsiteY91" fmla="*/ 100478 h 580488"/>
                <a:gd name="connsiteX92" fmla="*/ 482297 w 598650"/>
                <a:gd name="connsiteY92" fmla="*/ 99045 h 580488"/>
                <a:gd name="connsiteX93" fmla="*/ 492347 w 598650"/>
                <a:gd name="connsiteY93" fmla="*/ 94743 h 580488"/>
                <a:gd name="connsiteX94" fmla="*/ 495219 w 598650"/>
                <a:gd name="connsiteY94" fmla="*/ 93309 h 580488"/>
                <a:gd name="connsiteX95" fmla="*/ 480861 w 598650"/>
                <a:gd name="connsiteY95" fmla="*/ 94743 h 580488"/>
                <a:gd name="connsiteX96" fmla="*/ 466504 w 598650"/>
                <a:gd name="connsiteY96" fmla="*/ 97611 h 580488"/>
                <a:gd name="connsiteX97" fmla="*/ 457889 w 598650"/>
                <a:gd name="connsiteY97" fmla="*/ 99045 h 580488"/>
                <a:gd name="connsiteX98" fmla="*/ 453582 w 598650"/>
                <a:gd name="connsiteY98" fmla="*/ 100478 h 580488"/>
                <a:gd name="connsiteX99" fmla="*/ 449274 w 598650"/>
                <a:gd name="connsiteY99" fmla="*/ 101912 h 580488"/>
                <a:gd name="connsiteX100" fmla="*/ 447839 w 598650"/>
                <a:gd name="connsiteY100" fmla="*/ 101912 h 580488"/>
                <a:gd name="connsiteX101" fmla="*/ 444967 w 598650"/>
                <a:gd name="connsiteY101" fmla="*/ 103346 h 580488"/>
                <a:gd name="connsiteX102" fmla="*/ 442096 w 598650"/>
                <a:gd name="connsiteY102" fmla="*/ 104780 h 580488"/>
                <a:gd name="connsiteX103" fmla="*/ 433481 w 598650"/>
                <a:gd name="connsiteY103" fmla="*/ 109082 h 580488"/>
                <a:gd name="connsiteX104" fmla="*/ 427738 w 598650"/>
                <a:gd name="connsiteY104" fmla="*/ 111949 h 580488"/>
                <a:gd name="connsiteX105" fmla="*/ 426302 w 598650"/>
                <a:gd name="connsiteY105" fmla="*/ 113383 h 580488"/>
                <a:gd name="connsiteX106" fmla="*/ 457889 w 598650"/>
                <a:gd name="connsiteY106" fmla="*/ 77536 h 580488"/>
                <a:gd name="connsiteX107" fmla="*/ 523934 w 598650"/>
                <a:gd name="connsiteY107" fmla="*/ 87574 h 580488"/>
                <a:gd name="connsiteX108" fmla="*/ 472247 w 598650"/>
                <a:gd name="connsiteY108" fmla="*/ 126288 h 580488"/>
                <a:gd name="connsiteX109" fmla="*/ 433481 w 598650"/>
                <a:gd name="connsiteY109" fmla="*/ 123420 h 580488"/>
                <a:gd name="connsiteX110" fmla="*/ 432045 w 598650"/>
                <a:gd name="connsiteY110" fmla="*/ 124854 h 580488"/>
                <a:gd name="connsiteX111" fmla="*/ 394715 w 598650"/>
                <a:gd name="connsiteY111" fmla="*/ 193680 h 580488"/>
                <a:gd name="connsiteX112" fmla="*/ 409073 w 598650"/>
                <a:gd name="connsiteY112" fmla="*/ 189379 h 580488"/>
                <a:gd name="connsiteX113" fmla="*/ 424866 w 598650"/>
                <a:gd name="connsiteY113" fmla="*/ 202284 h 580488"/>
                <a:gd name="connsiteX114" fmla="*/ 447839 w 598650"/>
                <a:gd name="connsiteY114" fmla="*/ 218056 h 580488"/>
                <a:gd name="connsiteX115" fmla="*/ 450710 w 598650"/>
                <a:gd name="connsiteY115" fmla="*/ 216622 h 580488"/>
                <a:gd name="connsiteX116" fmla="*/ 465068 w 598650"/>
                <a:gd name="connsiteY116" fmla="*/ 230961 h 580488"/>
                <a:gd name="connsiteX117" fmla="*/ 452146 w 598650"/>
                <a:gd name="connsiteY117" fmla="*/ 245300 h 580488"/>
                <a:gd name="connsiteX118" fmla="*/ 330106 w 598650"/>
                <a:gd name="connsiteY118" fmla="*/ 245300 h 580488"/>
                <a:gd name="connsiteX119" fmla="*/ 317184 w 598650"/>
                <a:gd name="connsiteY119" fmla="*/ 230961 h 580488"/>
                <a:gd name="connsiteX120" fmla="*/ 334413 w 598650"/>
                <a:gd name="connsiteY120" fmla="*/ 218056 h 580488"/>
                <a:gd name="connsiteX121" fmla="*/ 363128 w 598650"/>
                <a:gd name="connsiteY121" fmla="*/ 199416 h 580488"/>
                <a:gd name="connsiteX122" fmla="*/ 378922 w 598650"/>
                <a:gd name="connsiteY122" fmla="*/ 189379 h 580488"/>
                <a:gd name="connsiteX123" fmla="*/ 386101 w 598650"/>
                <a:gd name="connsiteY123" fmla="*/ 190813 h 580488"/>
                <a:gd name="connsiteX124" fmla="*/ 364564 w 598650"/>
                <a:gd name="connsiteY124" fmla="*/ 120553 h 580488"/>
                <a:gd name="connsiteX125" fmla="*/ 327234 w 598650"/>
                <a:gd name="connsiteY125" fmla="*/ 107648 h 580488"/>
                <a:gd name="connsiteX126" fmla="*/ 295647 w 598650"/>
                <a:gd name="connsiteY126" fmla="*/ 53161 h 580488"/>
                <a:gd name="connsiteX127" fmla="*/ 56095 w 598650"/>
                <a:gd name="connsiteY127" fmla="*/ 0 h 580488"/>
                <a:gd name="connsiteX128" fmla="*/ 598650 w 598650"/>
                <a:gd name="connsiteY128" fmla="*/ 0 h 580488"/>
                <a:gd name="connsiteX129" fmla="*/ 598650 w 598650"/>
                <a:gd name="connsiteY129" fmla="*/ 364156 h 580488"/>
                <a:gd name="connsiteX130" fmla="*/ 180969 w 598650"/>
                <a:gd name="connsiteY130" fmla="*/ 364156 h 580488"/>
                <a:gd name="connsiteX131" fmla="*/ 182404 w 598650"/>
                <a:gd name="connsiteY131" fmla="*/ 339784 h 580488"/>
                <a:gd name="connsiteX132" fmla="*/ 574250 w 598650"/>
                <a:gd name="connsiteY132" fmla="*/ 339784 h 580488"/>
                <a:gd name="connsiteX133" fmla="*/ 574250 w 598650"/>
                <a:gd name="connsiteY133" fmla="*/ 24372 h 580488"/>
                <a:gd name="connsiteX134" fmla="*/ 80495 w 598650"/>
                <a:gd name="connsiteY134" fmla="*/ 24372 h 580488"/>
                <a:gd name="connsiteX135" fmla="*/ 80495 w 598650"/>
                <a:gd name="connsiteY135" fmla="*/ 48745 h 580488"/>
                <a:gd name="connsiteX136" fmla="*/ 56095 w 598650"/>
                <a:gd name="connsiteY136" fmla="*/ 57347 h 58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598650" h="580488">
                  <a:moveTo>
                    <a:pt x="238173" y="288290"/>
                  </a:moveTo>
                  <a:lnTo>
                    <a:pt x="335879" y="288290"/>
                  </a:lnTo>
                  <a:lnTo>
                    <a:pt x="335879" y="294037"/>
                  </a:lnTo>
                  <a:lnTo>
                    <a:pt x="238173" y="294037"/>
                  </a:lnTo>
                  <a:close/>
                  <a:moveTo>
                    <a:pt x="453585" y="282542"/>
                  </a:moveTo>
                  <a:lnTo>
                    <a:pt x="549682" y="282542"/>
                  </a:lnTo>
                  <a:lnTo>
                    <a:pt x="549682" y="318406"/>
                  </a:lnTo>
                  <a:lnTo>
                    <a:pt x="453585" y="318406"/>
                  </a:lnTo>
                  <a:close/>
                  <a:moveTo>
                    <a:pt x="430596" y="169204"/>
                  </a:moveTo>
                  <a:lnTo>
                    <a:pt x="528302" y="169204"/>
                  </a:lnTo>
                  <a:lnTo>
                    <a:pt x="528302" y="174951"/>
                  </a:lnTo>
                  <a:lnTo>
                    <a:pt x="430596" y="174951"/>
                  </a:lnTo>
                  <a:close/>
                  <a:moveTo>
                    <a:pt x="278425" y="159088"/>
                  </a:moveTo>
                  <a:lnTo>
                    <a:pt x="295647" y="192054"/>
                  </a:lnTo>
                  <a:lnTo>
                    <a:pt x="169351" y="256554"/>
                  </a:lnTo>
                  <a:lnTo>
                    <a:pt x="162175" y="388422"/>
                  </a:lnTo>
                  <a:lnTo>
                    <a:pt x="157870" y="388422"/>
                  </a:lnTo>
                  <a:lnTo>
                    <a:pt x="157870" y="405622"/>
                  </a:lnTo>
                  <a:lnTo>
                    <a:pt x="157870" y="417088"/>
                  </a:lnTo>
                  <a:lnTo>
                    <a:pt x="157870" y="547522"/>
                  </a:lnTo>
                  <a:lnTo>
                    <a:pt x="162175" y="547522"/>
                  </a:lnTo>
                  <a:lnTo>
                    <a:pt x="192314" y="553255"/>
                  </a:lnTo>
                  <a:lnTo>
                    <a:pt x="192314" y="580488"/>
                  </a:lnTo>
                  <a:lnTo>
                    <a:pt x="166481" y="580488"/>
                  </a:lnTo>
                  <a:lnTo>
                    <a:pt x="137777" y="576188"/>
                  </a:lnTo>
                  <a:lnTo>
                    <a:pt x="137777" y="580488"/>
                  </a:lnTo>
                  <a:lnTo>
                    <a:pt x="104768" y="580488"/>
                  </a:lnTo>
                  <a:lnTo>
                    <a:pt x="104768" y="550388"/>
                  </a:lnTo>
                  <a:lnTo>
                    <a:pt x="104768" y="547522"/>
                  </a:lnTo>
                  <a:lnTo>
                    <a:pt x="104768" y="417088"/>
                  </a:lnTo>
                  <a:lnTo>
                    <a:pt x="86111" y="417088"/>
                  </a:lnTo>
                  <a:lnTo>
                    <a:pt x="86111" y="547522"/>
                  </a:lnTo>
                  <a:lnTo>
                    <a:pt x="86111" y="550388"/>
                  </a:lnTo>
                  <a:lnTo>
                    <a:pt x="86111" y="580488"/>
                  </a:lnTo>
                  <a:lnTo>
                    <a:pt x="54537" y="580488"/>
                  </a:lnTo>
                  <a:lnTo>
                    <a:pt x="54537" y="576188"/>
                  </a:lnTo>
                  <a:lnTo>
                    <a:pt x="24398" y="580488"/>
                  </a:lnTo>
                  <a:lnTo>
                    <a:pt x="0" y="580488"/>
                  </a:lnTo>
                  <a:lnTo>
                    <a:pt x="0" y="553255"/>
                  </a:lnTo>
                  <a:lnTo>
                    <a:pt x="28703" y="547522"/>
                  </a:lnTo>
                  <a:lnTo>
                    <a:pt x="34444" y="547522"/>
                  </a:lnTo>
                  <a:lnTo>
                    <a:pt x="34444" y="417088"/>
                  </a:lnTo>
                  <a:lnTo>
                    <a:pt x="34444" y="405622"/>
                  </a:lnTo>
                  <a:lnTo>
                    <a:pt x="34444" y="388422"/>
                  </a:lnTo>
                  <a:lnTo>
                    <a:pt x="30139" y="388422"/>
                  </a:lnTo>
                  <a:lnTo>
                    <a:pt x="28703" y="361188"/>
                  </a:lnTo>
                  <a:lnTo>
                    <a:pt x="4305" y="361188"/>
                  </a:lnTo>
                  <a:lnTo>
                    <a:pt x="7176" y="230754"/>
                  </a:lnTo>
                  <a:lnTo>
                    <a:pt x="67453" y="219288"/>
                  </a:lnTo>
                  <a:lnTo>
                    <a:pt x="94722" y="250821"/>
                  </a:lnTo>
                  <a:lnTo>
                    <a:pt x="121990" y="219288"/>
                  </a:lnTo>
                  <a:lnTo>
                    <a:pt x="163610" y="219288"/>
                  </a:lnTo>
                  <a:close/>
                  <a:moveTo>
                    <a:pt x="206677" y="93338"/>
                  </a:moveTo>
                  <a:lnTo>
                    <a:pt x="304383" y="93338"/>
                  </a:lnTo>
                  <a:lnTo>
                    <a:pt x="304383" y="99085"/>
                  </a:lnTo>
                  <a:lnTo>
                    <a:pt x="206677" y="99085"/>
                  </a:lnTo>
                  <a:close/>
                  <a:moveTo>
                    <a:pt x="94832" y="61612"/>
                  </a:moveTo>
                  <a:cubicBezTo>
                    <a:pt x="135271" y="61612"/>
                    <a:pt x="168054" y="94343"/>
                    <a:pt x="168054" y="134719"/>
                  </a:cubicBezTo>
                  <a:cubicBezTo>
                    <a:pt x="168054" y="175095"/>
                    <a:pt x="135271" y="207826"/>
                    <a:pt x="94832" y="207826"/>
                  </a:cubicBezTo>
                  <a:cubicBezTo>
                    <a:pt x="54393" y="207826"/>
                    <a:pt x="21610" y="175095"/>
                    <a:pt x="21610" y="134719"/>
                  </a:cubicBezTo>
                  <a:cubicBezTo>
                    <a:pt x="21610" y="94343"/>
                    <a:pt x="54393" y="61612"/>
                    <a:pt x="94832" y="61612"/>
                  </a:cubicBezTo>
                  <a:close/>
                  <a:moveTo>
                    <a:pt x="295647" y="53161"/>
                  </a:moveTo>
                  <a:cubicBezTo>
                    <a:pt x="307133" y="58896"/>
                    <a:pt x="338720" y="51727"/>
                    <a:pt x="360257" y="68933"/>
                  </a:cubicBezTo>
                  <a:cubicBezTo>
                    <a:pt x="380358" y="83272"/>
                    <a:pt x="380358" y="106214"/>
                    <a:pt x="376050" y="113383"/>
                  </a:cubicBezTo>
                  <a:cubicBezTo>
                    <a:pt x="374614" y="113383"/>
                    <a:pt x="374614" y="113383"/>
                    <a:pt x="374614" y="111949"/>
                  </a:cubicBezTo>
                  <a:cubicBezTo>
                    <a:pt x="373179" y="110516"/>
                    <a:pt x="371743" y="109082"/>
                    <a:pt x="370307" y="106214"/>
                  </a:cubicBezTo>
                  <a:cubicBezTo>
                    <a:pt x="367436" y="104780"/>
                    <a:pt x="366000" y="101912"/>
                    <a:pt x="364564" y="100478"/>
                  </a:cubicBezTo>
                  <a:cubicBezTo>
                    <a:pt x="363128" y="99045"/>
                    <a:pt x="361693" y="97611"/>
                    <a:pt x="360257" y="97611"/>
                  </a:cubicBezTo>
                  <a:lnTo>
                    <a:pt x="358821" y="94743"/>
                  </a:lnTo>
                  <a:cubicBezTo>
                    <a:pt x="358821" y="94743"/>
                    <a:pt x="358821" y="94743"/>
                    <a:pt x="357385" y="93309"/>
                  </a:cubicBezTo>
                  <a:lnTo>
                    <a:pt x="354514" y="90441"/>
                  </a:lnTo>
                  <a:cubicBezTo>
                    <a:pt x="353078" y="90441"/>
                    <a:pt x="351642" y="89007"/>
                    <a:pt x="350206" y="89007"/>
                  </a:cubicBezTo>
                  <a:cubicBezTo>
                    <a:pt x="348771" y="86140"/>
                    <a:pt x="345899" y="84706"/>
                    <a:pt x="344463" y="83272"/>
                  </a:cubicBezTo>
                  <a:cubicBezTo>
                    <a:pt x="340156" y="80404"/>
                    <a:pt x="335849" y="77536"/>
                    <a:pt x="331541" y="74669"/>
                  </a:cubicBezTo>
                  <a:cubicBezTo>
                    <a:pt x="324363" y="70367"/>
                    <a:pt x="318620" y="68933"/>
                    <a:pt x="318620" y="68933"/>
                  </a:cubicBezTo>
                  <a:cubicBezTo>
                    <a:pt x="318620" y="68933"/>
                    <a:pt x="320055" y="68933"/>
                    <a:pt x="321491" y="71801"/>
                  </a:cubicBezTo>
                  <a:cubicBezTo>
                    <a:pt x="322927" y="73235"/>
                    <a:pt x="325798" y="76103"/>
                    <a:pt x="328670" y="78970"/>
                  </a:cubicBezTo>
                  <a:cubicBezTo>
                    <a:pt x="330106" y="80404"/>
                    <a:pt x="332977" y="81838"/>
                    <a:pt x="334413" y="83272"/>
                  </a:cubicBezTo>
                  <a:cubicBezTo>
                    <a:pt x="335849" y="84706"/>
                    <a:pt x="338720" y="86140"/>
                    <a:pt x="340156" y="89007"/>
                  </a:cubicBezTo>
                  <a:cubicBezTo>
                    <a:pt x="341592" y="90441"/>
                    <a:pt x="344463" y="91875"/>
                    <a:pt x="345899" y="93309"/>
                  </a:cubicBezTo>
                  <a:cubicBezTo>
                    <a:pt x="348771" y="96177"/>
                    <a:pt x="350206" y="97611"/>
                    <a:pt x="353078" y="99045"/>
                  </a:cubicBezTo>
                  <a:cubicBezTo>
                    <a:pt x="354514" y="101912"/>
                    <a:pt x="355949" y="103346"/>
                    <a:pt x="358821" y="106214"/>
                  </a:cubicBezTo>
                  <a:cubicBezTo>
                    <a:pt x="360257" y="107648"/>
                    <a:pt x="361693" y="109082"/>
                    <a:pt x="364564" y="111949"/>
                  </a:cubicBezTo>
                  <a:cubicBezTo>
                    <a:pt x="366000" y="113383"/>
                    <a:pt x="368871" y="116251"/>
                    <a:pt x="370307" y="117685"/>
                  </a:cubicBezTo>
                  <a:cubicBezTo>
                    <a:pt x="386101" y="133458"/>
                    <a:pt x="390408" y="154966"/>
                    <a:pt x="391844" y="176474"/>
                  </a:cubicBezTo>
                  <a:cubicBezTo>
                    <a:pt x="397587" y="153532"/>
                    <a:pt x="407637" y="132024"/>
                    <a:pt x="429174" y="119119"/>
                  </a:cubicBezTo>
                  <a:cubicBezTo>
                    <a:pt x="430609" y="117685"/>
                    <a:pt x="432045" y="117685"/>
                    <a:pt x="434917" y="116251"/>
                  </a:cubicBezTo>
                  <a:cubicBezTo>
                    <a:pt x="437788" y="114817"/>
                    <a:pt x="442096" y="113383"/>
                    <a:pt x="444967" y="111949"/>
                  </a:cubicBezTo>
                  <a:cubicBezTo>
                    <a:pt x="447839" y="111949"/>
                    <a:pt x="449274" y="110516"/>
                    <a:pt x="452146" y="109082"/>
                  </a:cubicBezTo>
                  <a:cubicBezTo>
                    <a:pt x="455017" y="107648"/>
                    <a:pt x="457889" y="107648"/>
                    <a:pt x="460760" y="106214"/>
                  </a:cubicBezTo>
                  <a:cubicBezTo>
                    <a:pt x="463632" y="104780"/>
                    <a:pt x="465068" y="104780"/>
                    <a:pt x="467939" y="103346"/>
                  </a:cubicBezTo>
                  <a:cubicBezTo>
                    <a:pt x="470811" y="101912"/>
                    <a:pt x="473682" y="101912"/>
                    <a:pt x="475118" y="100478"/>
                  </a:cubicBezTo>
                  <a:cubicBezTo>
                    <a:pt x="477990" y="100478"/>
                    <a:pt x="479425" y="99045"/>
                    <a:pt x="482297" y="99045"/>
                  </a:cubicBezTo>
                  <a:cubicBezTo>
                    <a:pt x="486604" y="96177"/>
                    <a:pt x="489476" y="96177"/>
                    <a:pt x="492347" y="94743"/>
                  </a:cubicBezTo>
                  <a:cubicBezTo>
                    <a:pt x="493783" y="93309"/>
                    <a:pt x="495219" y="93309"/>
                    <a:pt x="495219" y="93309"/>
                  </a:cubicBezTo>
                  <a:cubicBezTo>
                    <a:pt x="495219" y="93309"/>
                    <a:pt x="489476" y="93309"/>
                    <a:pt x="480861" y="94743"/>
                  </a:cubicBezTo>
                  <a:cubicBezTo>
                    <a:pt x="476554" y="94743"/>
                    <a:pt x="472247" y="96177"/>
                    <a:pt x="466504" y="97611"/>
                  </a:cubicBezTo>
                  <a:cubicBezTo>
                    <a:pt x="463632" y="97611"/>
                    <a:pt x="460760" y="99045"/>
                    <a:pt x="457889" y="99045"/>
                  </a:cubicBezTo>
                  <a:cubicBezTo>
                    <a:pt x="456453" y="99045"/>
                    <a:pt x="455017" y="100478"/>
                    <a:pt x="453582" y="100478"/>
                  </a:cubicBezTo>
                  <a:lnTo>
                    <a:pt x="449274" y="101912"/>
                  </a:lnTo>
                  <a:cubicBezTo>
                    <a:pt x="449274" y="101912"/>
                    <a:pt x="447839" y="101912"/>
                    <a:pt x="447839" y="101912"/>
                  </a:cubicBezTo>
                  <a:lnTo>
                    <a:pt x="444967" y="103346"/>
                  </a:lnTo>
                  <a:cubicBezTo>
                    <a:pt x="444967" y="103346"/>
                    <a:pt x="443531" y="104780"/>
                    <a:pt x="442096" y="104780"/>
                  </a:cubicBezTo>
                  <a:cubicBezTo>
                    <a:pt x="439224" y="106214"/>
                    <a:pt x="436352" y="107648"/>
                    <a:pt x="433481" y="109082"/>
                  </a:cubicBezTo>
                  <a:cubicBezTo>
                    <a:pt x="432045" y="110516"/>
                    <a:pt x="429174" y="111949"/>
                    <a:pt x="427738" y="111949"/>
                  </a:cubicBezTo>
                  <a:cubicBezTo>
                    <a:pt x="426302" y="113383"/>
                    <a:pt x="426302" y="113383"/>
                    <a:pt x="426302" y="113383"/>
                  </a:cubicBezTo>
                  <a:cubicBezTo>
                    <a:pt x="424866" y="104780"/>
                    <a:pt x="433481" y="83272"/>
                    <a:pt x="457889" y="77536"/>
                  </a:cubicBezTo>
                  <a:cubicBezTo>
                    <a:pt x="483733" y="70367"/>
                    <a:pt x="509577" y="89007"/>
                    <a:pt x="523934" y="87574"/>
                  </a:cubicBezTo>
                  <a:cubicBezTo>
                    <a:pt x="503834" y="101912"/>
                    <a:pt x="500962" y="114817"/>
                    <a:pt x="472247" y="126288"/>
                  </a:cubicBezTo>
                  <a:cubicBezTo>
                    <a:pt x="453582" y="133458"/>
                    <a:pt x="440660" y="129156"/>
                    <a:pt x="433481" y="123420"/>
                  </a:cubicBezTo>
                  <a:cubicBezTo>
                    <a:pt x="433481" y="123420"/>
                    <a:pt x="433481" y="123420"/>
                    <a:pt x="432045" y="124854"/>
                  </a:cubicBezTo>
                  <a:cubicBezTo>
                    <a:pt x="409073" y="137759"/>
                    <a:pt x="400458" y="166437"/>
                    <a:pt x="394715" y="193680"/>
                  </a:cubicBezTo>
                  <a:cubicBezTo>
                    <a:pt x="397587" y="190813"/>
                    <a:pt x="401894" y="189379"/>
                    <a:pt x="409073" y="189379"/>
                  </a:cubicBezTo>
                  <a:cubicBezTo>
                    <a:pt x="420559" y="189379"/>
                    <a:pt x="423431" y="195114"/>
                    <a:pt x="424866" y="202284"/>
                  </a:cubicBezTo>
                  <a:cubicBezTo>
                    <a:pt x="446403" y="192246"/>
                    <a:pt x="447839" y="216622"/>
                    <a:pt x="447839" y="218056"/>
                  </a:cubicBezTo>
                  <a:cubicBezTo>
                    <a:pt x="449274" y="216622"/>
                    <a:pt x="449274" y="216622"/>
                    <a:pt x="450710" y="216622"/>
                  </a:cubicBezTo>
                  <a:cubicBezTo>
                    <a:pt x="459325" y="216622"/>
                    <a:pt x="465068" y="223792"/>
                    <a:pt x="465068" y="230961"/>
                  </a:cubicBezTo>
                  <a:cubicBezTo>
                    <a:pt x="465068" y="239564"/>
                    <a:pt x="452146" y="245300"/>
                    <a:pt x="452146" y="245300"/>
                  </a:cubicBezTo>
                  <a:lnTo>
                    <a:pt x="330106" y="245300"/>
                  </a:lnTo>
                  <a:cubicBezTo>
                    <a:pt x="322927" y="245300"/>
                    <a:pt x="317184" y="239564"/>
                    <a:pt x="317184" y="230961"/>
                  </a:cubicBezTo>
                  <a:cubicBezTo>
                    <a:pt x="317184" y="223792"/>
                    <a:pt x="327234" y="215188"/>
                    <a:pt x="334413" y="218056"/>
                  </a:cubicBezTo>
                  <a:cubicBezTo>
                    <a:pt x="335849" y="206585"/>
                    <a:pt x="347335" y="193680"/>
                    <a:pt x="363128" y="199416"/>
                  </a:cubicBezTo>
                  <a:cubicBezTo>
                    <a:pt x="366000" y="193680"/>
                    <a:pt x="371743" y="189379"/>
                    <a:pt x="378922" y="189379"/>
                  </a:cubicBezTo>
                  <a:cubicBezTo>
                    <a:pt x="381793" y="189379"/>
                    <a:pt x="383229" y="189379"/>
                    <a:pt x="386101" y="190813"/>
                  </a:cubicBezTo>
                  <a:cubicBezTo>
                    <a:pt x="386101" y="165003"/>
                    <a:pt x="383229" y="137759"/>
                    <a:pt x="364564" y="120553"/>
                  </a:cubicBezTo>
                  <a:cubicBezTo>
                    <a:pt x="354514" y="123420"/>
                    <a:pt x="341592" y="121987"/>
                    <a:pt x="327234" y="107648"/>
                  </a:cubicBezTo>
                  <a:cubicBezTo>
                    <a:pt x="305698" y="86140"/>
                    <a:pt x="308569" y="73235"/>
                    <a:pt x="295647" y="53161"/>
                  </a:cubicBezTo>
                  <a:close/>
                  <a:moveTo>
                    <a:pt x="56095" y="0"/>
                  </a:moveTo>
                  <a:lnTo>
                    <a:pt x="598650" y="0"/>
                  </a:lnTo>
                  <a:lnTo>
                    <a:pt x="598650" y="364156"/>
                  </a:lnTo>
                  <a:lnTo>
                    <a:pt x="180969" y="364156"/>
                  </a:lnTo>
                  <a:lnTo>
                    <a:pt x="182404" y="339784"/>
                  </a:lnTo>
                  <a:lnTo>
                    <a:pt x="574250" y="339784"/>
                  </a:lnTo>
                  <a:lnTo>
                    <a:pt x="574250" y="24372"/>
                  </a:lnTo>
                  <a:lnTo>
                    <a:pt x="80495" y="24372"/>
                  </a:lnTo>
                  <a:lnTo>
                    <a:pt x="80495" y="48745"/>
                  </a:lnTo>
                  <a:lnTo>
                    <a:pt x="56095" y="57347"/>
                  </a:lnTo>
                  <a:close/>
                </a:path>
              </a:pathLst>
            </a:custGeom>
            <a:solidFill>
              <a:schemeClr val="accent3"/>
            </a:solidFill>
            <a:ln>
              <a:noFill/>
            </a:ln>
          </p:spPr>
          <p:txBody>
            <a:bodyPr/>
            <a:lstStyle/>
            <a:p>
              <a:endParaRPr lang="zh-CN" altLang="en-US">
                <a:cs typeface="+mn-ea"/>
                <a:sym typeface="+mn-lt"/>
              </a:endParaRPr>
            </a:p>
          </p:txBody>
        </p:sp>
      </p:grpSp>
      <p:sp>
        <p:nvSpPr>
          <p:cNvPr id="4" name="文本框 3"/>
          <p:cNvSpPr txBox="1"/>
          <p:nvPr/>
        </p:nvSpPr>
        <p:spPr>
          <a:xfrm>
            <a:off x="824230" y="1657350"/>
            <a:ext cx="10320655" cy="768350"/>
          </a:xfrm>
          <a:prstGeom prst="rect">
            <a:avLst/>
          </a:prstGeom>
          <a:noFill/>
          <a:ln w="9525">
            <a:noFill/>
          </a:ln>
        </p:spPr>
        <p:txBody>
          <a:bodyPr wrap="square">
            <a:spAutoFit/>
          </a:bodyPr>
          <a:lstStyle/>
          <a:p>
            <a:pPr indent="0"/>
            <a:r>
              <a:rPr sz="2200" b="0">
                <a:solidFill>
                  <a:srgbClr val="000000"/>
                </a:solidFill>
                <a:latin typeface="宋体" panose="02010600030101010101" pitchFamily="2" charset="-122"/>
                <a:ea typeface="宋体" panose="02010600030101010101" pitchFamily="2" charset="-122"/>
                <a:cs typeface="宋体" panose="02010600030101010101" pitchFamily="2" charset="-122"/>
              </a:rPr>
              <a:t>(2)初中即将毕业,我们正处在人生选择的关口。是上普通高中,还是职业学校?请说出你的志愿选择并简述理由。(两条理由即可)</a:t>
            </a:r>
          </a:p>
        </p:txBody>
      </p:sp>
      <p:sp>
        <p:nvSpPr>
          <p:cNvPr id="5" name="文本框 4"/>
          <p:cNvSpPr txBox="1"/>
          <p:nvPr/>
        </p:nvSpPr>
        <p:spPr>
          <a:xfrm>
            <a:off x="824230" y="2590165"/>
            <a:ext cx="10506710" cy="1106805"/>
          </a:xfrm>
          <a:prstGeom prst="rect">
            <a:avLst/>
          </a:prstGeom>
          <a:noFill/>
          <a:ln w="9525">
            <a:noFill/>
          </a:ln>
        </p:spPr>
        <p:txBody>
          <a:bodyPr wrap="square">
            <a:spAutoFit/>
          </a:bodyPr>
          <a:lstStyle/>
          <a:p>
            <a:pPr indent="0"/>
            <a:r>
              <a:rPr lang="en-US" altLang="zh-CN" sz="2200" b="0">
                <a:solidFill>
                  <a:srgbClr val="FF0000"/>
                </a:solidFill>
                <a:latin typeface="宋体" panose="02010600030101010101" pitchFamily="2" charset="-122"/>
                <a:ea typeface="宋体" panose="02010600030101010101" pitchFamily="2" charset="-122"/>
                <a:cs typeface="宋体" panose="02010600030101010101" pitchFamily="2" charset="-122"/>
              </a:rPr>
              <a:t>(2)</a:t>
            </a:r>
            <a:r>
              <a:rPr sz="2200" b="0">
                <a:solidFill>
                  <a:srgbClr val="FF0000"/>
                </a:solidFill>
                <a:latin typeface="宋体" panose="02010600030101010101" pitchFamily="2" charset="-122"/>
                <a:ea typeface="宋体" panose="02010600030101010101" pitchFamily="2" charset="-122"/>
                <a:cs typeface="宋体" panose="02010600030101010101" pitchFamily="2" charset="-122"/>
              </a:rPr>
              <a:t>选择普通高中和职业学校均可。选择理由主要有:国家社会发展需要,如行业人才需求;家庭原因,如父母期待、亲友建议等;自身原因,如自己的兴趣爱好、个性特长、能力和经验等。</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2000" fill="hold">
                                          <p:stCondLst>
                                            <p:cond delay="0"/>
                                          </p:stCondLst>
                                        </p:cTn>
                                        <p:tgtEl>
                                          <p:spTgt spid="5">
                                            <p:txEl>
                                              <p:pRg st="0" end="0"/>
                                            </p:txEl>
                                          </p:spTgt>
                                        </p:tgtEl>
                                        <p:attrNameLst>
                                          <p:attrName>style.visibility</p:attrName>
                                        </p:attrNameLst>
                                      </p:cBhvr>
                                      <p:to>
                                        <p:strVal val="visible"/>
                                      </p:to>
                                    </p:set>
                                    <p:animEffect transition="in" filter="wipe(left)">
                                      <p:cBhvr>
                                        <p:cTn id="12"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36830" y="776605"/>
            <a:ext cx="1695450" cy="56896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1</a:t>
            </a:r>
            <a:endParaRPr lang="zh-CN" altLang="en-US" sz="2400" kern="0" dirty="0">
              <a:solidFill>
                <a:schemeClr val="bg1"/>
              </a:solidFill>
              <a:cs typeface="+mn-ea"/>
              <a:sym typeface="+mn-lt"/>
            </a:endParaRPr>
          </a:p>
        </p:txBody>
      </p:sp>
      <p:sp>
        <p:nvSpPr>
          <p:cNvPr id="129" name="文本框 128"/>
          <p:cNvSpPr txBox="1"/>
          <p:nvPr/>
        </p:nvSpPr>
        <p:spPr>
          <a:xfrm>
            <a:off x="321852" y="1489425"/>
            <a:ext cx="971741" cy="46166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2</a:t>
            </a:r>
            <a:endParaRPr lang="zh-CN" altLang="en-US" sz="2400" kern="0" dirty="0">
              <a:cs typeface="+mn-ea"/>
              <a:sym typeface="+mn-lt"/>
            </a:endParaRP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945037" y="166176"/>
            <a:ext cx="231648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走向世界大舞台</a:t>
            </a: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09397" y="881857"/>
            <a:ext cx="9934222" cy="6015990"/>
          </a:xfrm>
          <a:prstGeom prst="rect">
            <a:avLst/>
          </a:prstGeom>
        </p:spPr>
        <p:txBody>
          <a:bodyPr wrap="square">
            <a:spAutoFit/>
          </a:bodyPr>
          <a:lstStyle/>
          <a:p>
            <a:pPr>
              <a:lnSpc>
                <a:spcPct val="125000"/>
              </a:lnSpc>
            </a:pPr>
            <a:r>
              <a:rPr sz="2200" dirty="0">
                <a:latin typeface="黑体" panose="02010609060101010101" pitchFamily="49" charset="-122"/>
                <a:ea typeface="黑体" panose="02010609060101010101" pitchFamily="49" charset="-122"/>
                <a:cs typeface="黑体" panose="02010609060101010101" pitchFamily="49" charset="-122"/>
              </a:rPr>
              <a:t>1.作为新时代的青少年,我们走向世界的形式有哪些?</a:t>
            </a:r>
          </a:p>
          <a:p>
            <a:pPr>
              <a:lnSpc>
                <a:spcPct val="125000"/>
              </a:lnSpc>
            </a:pPr>
            <a:endParaRPr sz="2200" dirty="0">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sz="2200" dirty="0">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sz="2200" dirty="0">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sz="2200" dirty="0">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sz="2200" dirty="0">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sz="2200" dirty="0">
              <a:latin typeface="黑体" panose="02010609060101010101" pitchFamily="49" charset="-122"/>
              <a:ea typeface="黑体" panose="02010609060101010101" pitchFamily="49" charset="-122"/>
              <a:cs typeface="黑体" panose="02010609060101010101" pitchFamily="49" charset="-122"/>
            </a:endParaRPr>
          </a:p>
          <a:p>
            <a:pPr>
              <a:lnSpc>
                <a:spcPct val="125000"/>
              </a:lnSpc>
            </a:pPr>
            <a:endParaRPr sz="2200" dirty="0">
              <a:latin typeface="黑体" panose="02010609060101010101" pitchFamily="49" charset="-122"/>
              <a:ea typeface="黑体" panose="02010609060101010101" pitchFamily="49" charset="-122"/>
              <a:cs typeface="黑体" panose="02010609060101010101" pitchFamily="49" charset="-122"/>
            </a:endParaRPr>
          </a:p>
          <a:p>
            <a:pPr>
              <a:lnSpc>
                <a:spcPct val="125000"/>
              </a:lnSpc>
            </a:pPr>
            <a:r>
              <a:rPr sz="2200" dirty="0">
                <a:latin typeface="黑体" panose="02010609060101010101" pitchFamily="49" charset="-122"/>
                <a:ea typeface="黑体" panose="02010609060101010101" pitchFamily="49" charset="-122"/>
                <a:cs typeface="黑体" panose="02010609060101010101" pitchFamily="49" charset="-122"/>
              </a:rPr>
              <a:t>2.青少年在走向世界的过程中应注意哪些问题?</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(1)应学会与不同国家、不同种族、不同文化背景的人交往。</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(2)要珍视每一次交往的经历,努力建立起彼此之间的协作关系。</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(3)应彼此守护,共同成长,学会关爱,相互理解,赢得尊重,获得成长的力量。</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(4)面对困难,要勤于沟通,真诚合作,更加理性、智慧地解决问题。</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(5)不断自我更新,逐渐为国家乃至世界承担起更多的责任。</a:t>
            </a: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3</a:t>
            </a:r>
            <a:endParaRPr lang="zh-CN" altLang="en-US" sz="2400" kern="0" dirty="0">
              <a:cs typeface="+mn-ea"/>
              <a:sym typeface="+mn-lt"/>
            </a:endParaRP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4</a:t>
            </a:r>
            <a:endParaRPr lang="zh-CN" altLang="en-US" sz="2400" kern="0" dirty="0">
              <a:cs typeface="+mn-ea"/>
              <a:sym typeface="+mn-lt"/>
            </a:endParaRPr>
          </a:p>
        </p:txBody>
      </p:sp>
      <p:sp>
        <p:nvSpPr>
          <p:cNvPr id="11" name="文本框 10"/>
          <p:cNvSpPr txBox="1"/>
          <p:nvPr/>
        </p:nvSpPr>
        <p:spPr>
          <a:xfrm>
            <a:off x="365032" y="402815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5</a:t>
            </a:r>
            <a:endParaRPr lang="zh-CN" altLang="en-US" sz="2400" kern="0" dirty="0">
              <a:cs typeface="+mn-ea"/>
              <a:sym typeface="+mn-lt"/>
            </a:endParaRP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pic>
        <p:nvPicPr>
          <p:cNvPr id="718" name="19-河南中考帮ZZA-57.jpg" descr="id:2147510867;FounderCES"/>
          <p:cNvPicPr>
            <a:picLocks noChangeAspect="1"/>
          </p:cNvPicPr>
          <p:nvPr/>
        </p:nvPicPr>
        <p:blipFill>
          <a:blip r:embed="rId4" cstate="print"/>
          <a:stretch>
            <a:fillRect/>
          </a:stretch>
        </p:blipFill>
        <p:spPr>
          <a:xfrm>
            <a:off x="2590165" y="1345565"/>
            <a:ext cx="5751830" cy="2818130"/>
          </a:xfrm>
          <a:prstGeom prst="rect">
            <a:avLst/>
          </a:prstGeom>
        </p:spPr>
      </p:pic>
    </p:spTree>
  </p:cSld>
  <p:clrMapOvr>
    <a:masterClrMapping/>
  </p:clrMapOvr>
  <p:transition spd="med">
    <p:wipe dir="d"/>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36830" y="776605"/>
            <a:ext cx="1695450" cy="56896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1</a:t>
            </a:r>
            <a:endParaRPr lang="zh-CN" altLang="en-US" sz="2400" kern="0" dirty="0">
              <a:solidFill>
                <a:schemeClr val="bg1"/>
              </a:solidFill>
              <a:cs typeface="+mn-ea"/>
              <a:sym typeface="+mn-lt"/>
            </a:endParaRPr>
          </a:p>
        </p:txBody>
      </p:sp>
      <p:sp>
        <p:nvSpPr>
          <p:cNvPr id="129" name="文本框 128"/>
          <p:cNvSpPr txBox="1"/>
          <p:nvPr/>
        </p:nvSpPr>
        <p:spPr>
          <a:xfrm>
            <a:off x="321852" y="1489425"/>
            <a:ext cx="971741" cy="46166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2</a:t>
            </a:r>
            <a:endParaRPr lang="zh-CN" altLang="en-US" sz="2400" kern="0" dirty="0">
              <a:cs typeface="+mn-ea"/>
              <a:sym typeface="+mn-lt"/>
            </a:endParaRP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1945037" y="166176"/>
            <a:ext cx="231648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走向世界大舞台</a:t>
            </a: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09115" y="882015"/>
            <a:ext cx="10292715" cy="7285355"/>
          </a:xfrm>
          <a:prstGeom prst="rect">
            <a:avLst/>
          </a:prstGeom>
        </p:spPr>
        <p:txBody>
          <a:bodyPr wrap="square">
            <a:spAutoFit/>
          </a:bodyPr>
          <a:lstStyle/>
          <a:p>
            <a:pPr>
              <a:lnSpc>
                <a:spcPct val="125000"/>
              </a:lnSpc>
            </a:pPr>
            <a:r>
              <a:rPr sz="2200" dirty="0">
                <a:latin typeface="黑体" panose="02010609060101010101" pitchFamily="49" charset="-122"/>
                <a:ea typeface="黑体" panose="02010609060101010101" pitchFamily="49" charset="-122"/>
                <a:cs typeface="黑体" panose="02010609060101010101" pitchFamily="49" charset="-122"/>
              </a:rPr>
              <a:t>3.青少年为什么要不断为世界添光彩?</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(1)青少年与丰富多彩的世界紧密相联,始终与这个世界彼此互动,同呼吸,共命运。</a:t>
            </a:r>
          </a:p>
          <a:p>
            <a:pPr>
              <a:lnSpc>
                <a:spcPct val="125000"/>
              </a:lnSpc>
            </a:pPr>
            <a:r>
              <a:rPr sz="2200" dirty="0">
                <a:latin typeface="宋体" panose="02010600030101010101" pitchFamily="2" charset="-122"/>
                <a:ea typeface="宋体" panose="02010600030101010101" pitchFamily="2" charset="-122"/>
                <a:cs typeface="宋体" panose="02010600030101010101" pitchFamily="2" charset="-122"/>
              </a:rPr>
              <a:t>(2)每个人都是世界中的一员,所做的事都有可能对世界发展产生影响。</a:t>
            </a:r>
          </a:p>
          <a:p>
            <a:pPr>
              <a:lnSpc>
                <a:spcPct val="125000"/>
              </a:lnSpc>
            </a:pPr>
            <a:r>
              <a:rPr sz="2200" dirty="0">
                <a:latin typeface="黑体" panose="02010609060101010101" pitchFamily="49" charset="-122"/>
                <a:ea typeface="黑体" panose="02010609060101010101" pitchFamily="49" charset="-122"/>
                <a:cs typeface="黑体" panose="02010609060101010101" pitchFamily="49" charset="-122"/>
              </a:rPr>
              <a:t>4.青少年应如何为世界增光添彩?</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(1)不断丰富知识储备,增强人文底蕴。</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(2)树立科学精神,掌握科学思维方法。</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(3)增强社会责任感,学会观察、思考各种社会现象。</a:t>
            </a:r>
          </a:p>
          <a:p>
            <a:pPr algn="l">
              <a:lnSpc>
                <a:spcPct val="125000"/>
              </a:lnSpc>
              <a:buNone/>
            </a:pPr>
            <a:r>
              <a:rPr sz="2200" dirty="0">
                <a:latin typeface="宋体" panose="02010600030101010101" pitchFamily="2" charset="-122"/>
                <a:ea typeface="宋体" panose="02010600030101010101" pitchFamily="2" charset="-122"/>
                <a:cs typeface="宋体" panose="02010600030101010101" pitchFamily="2" charset="-122"/>
              </a:rPr>
              <a:t>(4)积极参与社会实践活动,培养实践创新能力。</a:t>
            </a:r>
            <a:endParaRPr lang="zh-CN" sz="2200" dirty="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algn="l">
              <a:lnSpc>
                <a:spcPct val="125000"/>
              </a:lnSpc>
              <a:buNone/>
            </a:pPr>
            <a:r>
              <a:rPr lang="zh-CN" sz="2200" dirty="0">
                <a:solidFill>
                  <a:srgbClr val="FF0000"/>
                </a:solidFill>
                <a:latin typeface="黑体" panose="02010609060101010101" pitchFamily="49" charset="-122"/>
                <a:ea typeface="黑体" panose="02010609060101010101" pitchFamily="49" charset="-122"/>
                <a:cs typeface="宋体" panose="02010600030101010101" pitchFamily="2" charset="-122"/>
              </a:rPr>
              <a:t>易错易混</a:t>
            </a:r>
            <a:endParaRPr sz="2200" dirty="0">
              <a:latin typeface="宋体" panose="02010600030101010101" pitchFamily="2" charset="-122"/>
              <a:ea typeface="宋体" panose="02010600030101010101" pitchFamily="2" charset="-122"/>
              <a:cs typeface="宋体" panose="02010600030101010101" pitchFamily="2" charset="-122"/>
            </a:endParaRPr>
          </a:p>
          <a:p>
            <a:pPr algn="l">
              <a:lnSpc>
                <a:spcPct val="125000"/>
              </a:lnSpc>
              <a:buNone/>
            </a:pPr>
            <a:r>
              <a:rPr sz="2200" dirty="0">
                <a:latin typeface="黑体" panose="02010609060101010101" pitchFamily="49" charset="-122"/>
                <a:ea typeface="黑体" panose="02010609060101010101" pitchFamily="49" charset="-122"/>
                <a:cs typeface="黑体" panose="02010609060101010101" pitchFamily="49" charset="-122"/>
              </a:rPr>
              <a:t>未成年人无法为世界添光彩。(✕)</a:t>
            </a:r>
          </a:p>
          <a:p>
            <a:pPr algn="l">
              <a:lnSpc>
                <a:spcPct val="125000"/>
              </a:lnSpc>
              <a:buNone/>
            </a:pPr>
            <a:r>
              <a:rPr sz="2200" dirty="0">
                <a:latin typeface="楷体" panose="02010609060101010101" pitchFamily="49" charset="-122"/>
                <a:ea typeface="楷体" panose="02010609060101010101" pitchFamily="49" charset="-122"/>
                <a:cs typeface="楷体" panose="02010609060101010101" pitchFamily="49" charset="-122"/>
              </a:rPr>
              <a:t>(1)未成年人也能为世界添光彩。每个人都是世界中的一员,所做的事情都有可能对世界发展产生影响。</a:t>
            </a:r>
          </a:p>
          <a:p>
            <a:pPr algn="l">
              <a:lnSpc>
                <a:spcPct val="125000"/>
              </a:lnSpc>
              <a:buNone/>
            </a:pPr>
            <a:r>
              <a:rPr sz="2200" dirty="0">
                <a:latin typeface="楷体" panose="02010609060101010101" pitchFamily="49" charset="-122"/>
                <a:ea typeface="楷体" panose="02010609060101010101" pitchFamily="49" charset="-122"/>
                <a:cs typeface="楷体" panose="02010609060101010101" pitchFamily="49" charset="-122"/>
              </a:rPr>
              <a:t>(2)我们未成年人要从普通的事做起,通过自身的努力为人类发展和世界进步贡献智慧和力量。</a:t>
            </a:r>
          </a:p>
          <a:p>
            <a:pPr algn="l">
              <a:lnSpc>
                <a:spcPct val="125000"/>
              </a:lnSpc>
              <a:buNone/>
            </a:pPr>
            <a:endParaRPr sz="2200" dirty="0">
              <a:latin typeface="宋体" panose="02010600030101010101" pitchFamily="2" charset="-122"/>
              <a:ea typeface="宋体" panose="02010600030101010101" pitchFamily="2" charset="-122"/>
              <a:cs typeface="宋体" panose="02010600030101010101" pitchFamily="2" charset="-122"/>
            </a:endParaRPr>
          </a:p>
          <a:p>
            <a:pPr algn="l">
              <a:lnSpc>
                <a:spcPct val="125000"/>
              </a:lnSpc>
              <a:buNone/>
            </a:pPr>
            <a:endParaRPr sz="2200" dirty="0">
              <a:latin typeface="宋体" panose="02010600030101010101" pitchFamily="2" charset="-122"/>
              <a:ea typeface="宋体" panose="02010600030101010101" pitchFamily="2" charset="-122"/>
              <a:cs typeface="宋体" panose="02010600030101010101" pitchFamily="2" charset="-122"/>
            </a:endParaRPr>
          </a:p>
          <a:p>
            <a:pPr algn="l">
              <a:lnSpc>
                <a:spcPct val="125000"/>
              </a:lnSpc>
              <a:buNone/>
            </a:pPr>
            <a:endParaRPr sz="2200" dirty="0">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3</a:t>
            </a:r>
            <a:endParaRPr lang="zh-CN" altLang="en-US" sz="2400" kern="0" dirty="0">
              <a:cs typeface="+mn-ea"/>
              <a:sym typeface="+mn-lt"/>
            </a:endParaRP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4</a:t>
            </a:r>
            <a:endParaRPr lang="zh-CN" altLang="en-US" sz="2400" kern="0" dirty="0">
              <a:cs typeface="+mn-ea"/>
              <a:sym typeface="+mn-lt"/>
            </a:endParaRPr>
          </a:p>
        </p:txBody>
      </p:sp>
      <p:sp>
        <p:nvSpPr>
          <p:cNvPr id="11" name="文本框 10"/>
          <p:cNvSpPr txBox="1"/>
          <p:nvPr/>
        </p:nvSpPr>
        <p:spPr>
          <a:xfrm>
            <a:off x="365032" y="402815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5</a:t>
            </a:r>
            <a:endParaRPr lang="zh-CN" altLang="en-US" sz="2400" kern="0" dirty="0">
              <a:cs typeface="+mn-ea"/>
              <a:sym typeface="+mn-lt"/>
            </a:endParaRP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spTree>
  </p:cSld>
  <p:clrMapOvr>
    <a:masterClrMapping/>
  </p:clrMapOvr>
  <p:transition spd="med">
    <p:wipe dir="d"/>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3175" y="1363345"/>
            <a:ext cx="1695450" cy="71374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249837" y="166176"/>
            <a:ext cx="1706880" cy="460375"/>
          </a:xfrm>
          <a:prstGeom prst="rect">
            <a:avLst/>
          </a:prstGeom>
        </p:spPr>
        <p:txBody>
          <a:bodyPr wrap="none">
            <a:spAutoFit/>
          </a:bodyPr>
          <a:lstStyle/>
          <a:p>
            <a:pPr algn="ctr">
              <a:spcAft>
                <a:spcPts val="0"/>
              </a:spcAft>
            </a:pPr>
            <a:r>
              <a:rPr lang="zh-CN" altLang="en-US" sz="2400" dirty="0">
                <a:solidFill>
                  <a:schemeClr val="bg1"/>
                </a:solidFill>
                <a:cs typeface="+mn-ea"/>
                <a:sym typeface="+mn-lt"/>
              </a:rPr>
              <a:t>少年当自强</a:t>
            </a: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689382" y="2076927"/>
            <a:ext cx="9934222" cy="514350"/>
          </a:xfrm>
          <a:prstGeom prst="rect">
            <a:avLst/>
          </a:prstGeom>
        </p:spPr>
        <p:txBody>
          <a:bodyPr wrap="square">
            <a:spAutoFit/>
          </a:bodyPr>
          <a:lstStyle/>
          <a:p>
            <a:pPr>
              <a:lnSpc>
                <a:spcPct val="125000"/>
              </a:lnSpc>
            </a:pPr>
            <a:r>
              <a:rPr sz="2200" dirty="0">
                <a:latin typeface="黑体" panose="02010609060101010101" pitchFamily="49" charset="-122"/>
                <a:ea typeface="黑体" panose="02010609060101010101" pitchFamily="49" charset="-122"/>
                <a:cs typeface="黑体" panose="02010609060101010101" pitchFamily="49" charset="-122"/>
              </a:rPr>
              <a:t>1.请你谈谈青年的地位和重要性。</a:t>
            </a: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3</a:t>
            </a:r>
            <a:endParaRPr lang="zh-CN" altLang="en-US" sz="2400" kern="0" dirty="0">
              <a:cs typeface="+mn-ea"/>
              <a:sym typeface="+mn-lt"/>
            </a:endParaRP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4</a:t>
            </a:r>
            <a:endParaRPr lang="zh-CN" altLang="en-US" sz="2400" kern="0" dirty="0">
              <a:cs typeface="+mn-ea"/>
              <a:sym typeface="+mn-lt"/>
            </a:endParaRPr>
          </a:p>
        </p:txBody>
      </p:sp>
      <p:sp>
        <p:nvSpPr>
          <p:cNvPr id="11" name="文本框 10"/>
          <p:cNvSpPr txBox="1"/>
          <p:nvPr/>
        </p:nvSpPr>
        <p:spPr>
          <a:xfrm>
            <a:off x="365032" y="402815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5</a:t>
            </a:r>
            <a:endParaRPr lang="zh-CN" altLang="en-US" sz="2400" kern="0" dirty="0">
              <a:cs typeface="+mn-ea"/>
              <a:sym typeface="+mn-lt"/>
            </a:endParaRP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sp>
        <p:nvSpPr>
          <p:cNvPr id="14" name="文本框 13"/>
          <p:cNvSpPr txBox="1"/>
          <p:nvPr/>
        </p:nvSpPr>
        <p:spPr>
          <a:xfrm>
            <a:off x="1879600" y="960755"/>
            <a:ext cx="1300480" cy="429895"/>
          </a:xfrm>
          <a:prstGeom prst="rect">
            <a:avLst/>
          </a:prstGeom>
          <a:noFill/>
        </p:spPr>
        <p:txBody>
          <a:bodyPr wrap="none" rtlCol="0" anchor="t">
            <a:spAutoFit/>
            <a:scene3d>
              <a:camera prst="orthographicFront"/>
              <a:lightRig rig="threePt" dir="t"/>
            </a:scene3d>
          </a:bodyPr>
          <a:lstStyle/>
          <a:p>
            <a:r>
              <a:rPr lang="zh-CN" altLang="en-US" sz="2200">
                <a:solidFill>
                  <a:schemeClr val="accent4"/>
                </a:solidFill>
                <a:effectLst>
                  <a:outerShdw blurRad="38100" dist="25400" dir="5400000" algn="ctr" rotWithShape="0">
                    <a:srgbClr val="6E747A">
                      <a:alpha val="43000"/>
                    </a:srgbClr>
                  </a:outerShdw>
                </a:effectLst>
              </a:rPr>
              <a:t>关联考点</a:t>
            </a:r>
          </a:p>
        </p:txBody>
      </p:sp>
      <p:sp>
        <p:nvSpPr>
          <p:cNvPr id="18" name="文本框 17"/>
          <p:cNvSpPr txBox="1"/>
          <p:nvPr/>
        </p:nvSpPr>
        <p:spPr>
          <a:xfrm>
            <a:off x="1973580" y="1521460"/>
            <a:ext cx="6713855" cy="429895"/>
          </a:xfrm>
          <a:prstGeom prst="rect">
            <a:avLst/>
          </a:prstGeom>
          <a:noFill/>
          <a:ln>
            <a:solidFill>
              <a:schemeClr val="accent4"/>
            </a:solidFill>
          </a:ln>
        </p:spPr>
        <p:txBody>
          <a:bodyPr wrap="square" rtlCol="0">
            <a:spAutoFit/>
          </a:bodyPr>
          <a:lstStyle/>
          <a:p>
            <a:pPr indent="0">
              <a:buNone/>
            </a:pPr>
            <a:r>
              <a:rPr lang="en-US" sz="22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八年级上册第四单元　考点5劳动与实干　P135</a:t>
            </a:r>
          </a:p>
        </p:txBody>
      </p:sp>
      <p:pic>
        <p:nvPicPr>
          <p:cNvPr id="724" name="19-河南中考帮ZZA-58.jpg" descr="id:2147510917;FounderCES"/>
          <p:cNvPicPr>
            <a:picLocks noChangeAspect="1"/>
          </p:cNvPicPr>
          <p:nvPr/>
        </p:nvPicPr>
        <p:blipFill>
          <a:blip r:embed="rId4" cstate="print"/>
          <a:stretch>
            <a:fillRect/>
          </a:stretch>
        </p:blipFill>
        <p:spPr>
          <a:xfrm>
            <a:off x="2802890" y="2591435"/>
            <a:ext cx="6108700" cy="1833245"/>
          </a:xfrm>
          <a:prstGeom prst="rect">
            <a:avLst/>
          </a:prstGeom>
        </p:spPr>
      </p:pic>
      <p:pic>
        <p:nvPicPr>
          <p:cNvPr id="725" name="19-河南中考帮ZZA-59.jpg" descr="id:2147510924;FounderCES"/>
          <p:cNvPicPr>
            <a:picLocks noChangeAspect="1"/>
          </p:cNvPicPr>
          <p:nvPr/>
        </p:nvPicPr>
        <p:blipFill>
          <a:blip r:embed="rId5" cstate="print"/>
          <a:stretch>
            <a:fillRect/>
          </a:stretch>
        </p:blipFill>
        <p:spPr>
          <a:xfrm>
            <a:off x="2935605" y="4672965"/>
            <a:ext cx="6303010" cy="1731645"/>
          </a:xfrm>
          <a:prstGeom prst="rect">
            <a:avLst/>
          </a:prstGeom>
        </p:spPr>
      </p:pic>
    </p:spTree>
  </p:cSld>
  <p:clrMapOvr>
    <a:masterClrMapping/>
  </p:clrMapOvr>
  <p:transition spd="med">
    <p:wipe dir="d"/>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 name="矩形 126"/>
          <p:cNvSpPr/>
          <p:nvPr/>
        </p:nvSpPr>
        <p:spPr>
          <a:xfrm>
            <a:off x="-3175" y="1363345"/>
            <a:ext cx="1695450" cy="713740"/>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文本框 127"/>
          <p:cNvSpPr txBox="1"/>
          <p:nvPr/>
        </p:nvSpPr>
        <p:spPr>
          <a:xfrm>
            <a:off x="321929" y="829953"/>
            <a:ext cx="971741" cy="461665"/>
          </a:xfrm>
          <a:prstGeom prst="rect">
            <a:avLst/>
          </a:prstGeom>
          <a:noFill/>
        </p:spPr>
        <p:txBody>
          <a:bodyPr wrap="none" rtlCol="0">
            <a:spAutoFit/>
          </a:bodyPr>
          <a:lstStyle/>
          <a:p>
            <a:r>
              <a:rPr lang="zh-CN" altLang="en-US" sz="2400" kern="0" dirty="0">
                <a:solidFill>
                  <a:schemeClr val="tx1"/>
                </a:solidFill>
                <a:cs typeface="+mn-ea"/>
                <a:sym typeface="+mn-lt"/>
              </a:rPr>
              <a:t>考点</a:t>
            </a:r>
            <a:r>
              <a:rPr lang="en-US" altLang="zh-CN" sz="2400" kern="0" dirty="0">
                <a:solidFill>
                  <a:schemeClr val="tx1"/>
                </a:solidFill>
                <a:cs typeface="+mn-ea"/>
                <a:sym typeface="+mn-lt"/>
              </a:rPr>
              <a:t>1</a:t>
            </a:r>
          </a:p>
        </p:txBody>
      </p:sp>
      <p:sp>
        <p:nvSpPr>
          <p:cNvPr id="129" name="文本框 128"/>
          <p:cNvSpPr txBox="1"/>
          <p:nvPr/>
        </p:nvSpPr>
        <p:spPr>
          <a:xfrm>
            <a:off x="312327" y="1489425"/>
            <a:ext cx="971741" cy="461665"/>
          </a:xfrm>
          <a:prstGeom prst="rect">
            <a:avLst/>
          </a:prstGeom>
          <a:noFill/>
        </p:spPr>
        <p:txBody>
          <a:bodyPr wrap="none" rtlCol="0">
            <a:spAutoFit/>
          </a:bodyPr>
          <a:lstStyle/>
          <a:p>
            <a:r>
              <a:rPr lang="zh-CN" altLang="en-US" sz="2400" kern="0" dirty="0">
                <a:solidFill>
                  <a:schemeClr val="bg1"/>
                </a:solidFill>
                <a:cs typeface="+mn-ea"/>
                <a:sym typeface="+mn-lt"/>
              </a:rPr>
              <a:t>考点</a:t>
            </a:r>
            <a:r>
              <a:rPr lang="en-US" altLang="zh-CN" sz="2400" kern="0" dirty="0">
                <a:solidFill>
                  <a:schemeClr val="bg1"/>
                </a:solidFill>
                <a:cs typeface="+mn-ea"/>
                <a:sym typeface="+mn-lt"/>
              </a:rPr>
              <a:t>2</a:t>
            </a:r>
          </a:p>
        </p:txBody>
      </p:sp>
      <p:grpSp>
        <p:nvGrpSpPr>
          <p:cNvPr id="2" name="组合 131"/>
          <p:cNvGrpSpPr/>
          <p:nvPr/>
        </p:nvGrpSpPr>
        <p:grpSpPr>
          <a:xfrm>
            <a:off x="0" y="0"/>
            <a:ext cx="12192000" cy="6858000"/>
            <a:chOff x="0" y="0"/>
            <a:chExt cx="12192000" cy="6858000"/>
          </a:xfrm>
        </p:grpSpPr>
        <p:cxnSp>
          <p:nvCxnSpPr>
            <p:cNvPr id="133" name="直接连接符 132"/>
            <p:cNvCxnSpPr/>
            <p:nvPr/>
          </p:nvCxnSpPr>
          <p:spPr>
            <a:xfrm>
              <a:off x="1689100" y="0"/>
              <a:ext cx="0" cy="6858000"/>
            </a:xfrm>
            <a:prstGeom prst="line">
              <a:avLst/>
            </a:prstGeom>
            <a:ln w="2857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4" name="直接连接符 133"/>
            <p:cNvCxnSpPr/>
            <p:nvPr/>
          </p:nvCxnSpPr>
          <p:spPr>
            <a:xfrm>
              <a:off x="0" y="74204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0" y="20955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0" y="2870200"/>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689101" y="-1"/>
            <a:ext cx="10502899" cy="742046"/>
          </a:xfrm>
          <a:prstGeom prst="rect">
            <a:avLst/>
          </a:prstGeom>
          <a:solidFill>
            <a:srgbClr val="E274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矩形 26"/>
          <p:cNvSpPr/>
          <p:nvPr/>
        </p:nvSpPr>
        <p:spPr>
          <a:xfrm>
            <a:off x="2249837" y="166176"/>
            <a:ext cx="1706880" cy="829945"/>
          </a:xfrm>
          <a:prstGeom prst="rect">
            <a:avLst/>
          </a:prstGeom>
        </p:spPr>
        <p:txBody>
          <a:bodyPr wrap="none">
            <a:spAutoFit/>
          </a:bodyPr>
          <a:lstStyle/>
          <a:p>
            <a:pPr algn="ctr">
              <a:spcAft>
                <a:spcPts val="0"/>
              </a:spcAft>
            </a:pPr>
            <a:r>
              <a:rPr lang="zh-CN" altLang="en-US" sz="2400" dirty="0">
                <a:solidFill>
                  <a:schemeClr val="bg1"/>
                </a:solidFill>
                <a:cs typeface="+mn-ea"/>
                <a:sym typeface="+mn-lt"/>
              </a:rPr>
              <a:t>少年当自强</a:t>
            </a:r>
          </a:p>
          <a:p>
            <a:pPr algn="ctr">
              <a:spcAft>
                <a:spcPts val="0"/>
              </a:spcAft>
            </a:pPr>
            <a:endParaRPr lang="zh-CN" altLang="en-US" sz="2400" dirty="0">
              <a:solidFill>
                <a:schemeClr val="bg1"/>
              </a:solidFill>
              <a:cs typeface="+mn-ea"/>
              <a:sym typeface="+mn-lt"/>
            </a:endParaRPr>
          </a:p>
        </p:txBody>
      </p:sp>
      <p:cxnSp>
        <p:nvCxnSpPr>
          <p:cNvPr id="42" name="直接连接符 41"/>
          <p:cNvCxnSpPr/>
          <p:nvPr/>
        </p:nvCxnSpPr>
        <p:spPr>
          <a:xfrm>
            <a:off x="-10242" y="1329174"/>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 name="组合 37"/>
          <p:cNvGrpSpPr/>
          <p:nvPr/>
        </p:nvGrpSpPr>
        <p:grpSpPr>
          <a:xfrm>
            <a:off x="33453" y="118328"/>
            <a:ext cx="1640020" cy="508637"/>
            <a:chOff x="33453" y="118328"/>
            <a:chExt cx="1640020" cy="508637"/>
          </a:xfrm>
        </p:grpSpPr>
        <p:sp>
          <p:nvSpPr>
            <p:cNvPr id="160" name="文本框 159"/>
            <p:cNvSpPr txBox="1"/>
            <p:nvPr/>
          </p:nvSpPr>
          <p:spPr>
            <a:xfrm>
              <a:off x="507812" y="165300"/>
              <a:ext cx="1165661" cy="461665"/>
            </a:xfrm>
            <a:prstGeom prst="rect">
              <a:avLst/>
            </a:prstGeom>
            <a:noFill/>
          </p:spPr>
          <p:txBody>
            <a:bodyPr wrap="square" rtlCol="0">
              <a:spAutoFit/>
            </a:bodyPr>
            <a:lstStyle>
              <a:defPPr>
                <a:defRPr lang="zh-CN"/>
              </a:defPPr>
              <a:lvl1pPr algn="ctr">
                <a:defRPr sz="2400" b="1">
                  <a:solidFill>
                    <a:schemeClr val="accent2"/>
                  </a:solidFill>
                  <a:cs typeface="+mn-ea"/>
                </a:defRPr>
              </a:lvl1pPr>
            </a:lstStyle>
            <a:p>
              <a:r>
                <a:rPr lang="zh-CN" altLang="en-US" dirty="0">
                  <a:solidFill>
                    <a:srgbClr val="E274A6"/>
                  </a:solidFill>
                  <a:sym typeface="+mn-lt"/>
                </a:rPr>
                <a:t>考点帮</a:t>
              </a:r>
            </a:p>
          </p:txBody>
        </p:sp>
        <p:pic>
          <p:nvPicPr>
            <p:cNvPr id="2051" name="Picture 3" descr="C:\Users\lenovo\Desktop\1212.png"/>
            <p:cNvPicPr>
              <a:picLocks noChangeAspect="1" noChangeArrowheads="1"/>
            </p:cNvPicPr>
            <p:nvPr/>
          </p:nvPicPr>
          <p:blipFill>
            <a:blip r:embed="rId3" cstate="print"/>
            <a:srcRect/>
            <a:stretch>
              <a:fillRect/>
            </a:stretch>
          </p:blipFill>
          <p:spPr bwMode="auto">
            <a:xfrm>
              <a:off x="33453" y="118328"/>
              <a:ext cx="555625" cy="500063"/>
            </a:xfrm>
            <a:prstGeom prst="rect">
              <a:avLst/>
            </a:prstGeom>
            <a:noFill/>
          </p:spPr>
        </p:pic>
      </p:grpSp>
      <p:sp>
        <p:nvSpPr>
          <p:cNvPr id="25" name="矩形 24"/>
          <p:cNvSpPr/>
          <p:nvPr/>
        </p:nvSpPr>
        <p:spPr>
          <a:xfrm>
            <a:off x="1809115" y="890270"/>
            <a:ext cx="10382885" cy="5846445"/>
          </a:xfrm>
          <a:prstGeom prst="rect">
            <a:avLst/>
          </a:prstGeom>
        </p:spPr>
        <p:txBody>
          <a:bodyPr wrap="square">
            <a:spAutoFit/>
          </a:bodyPr>
          <a:lstStyle/>
          <a:p>
            <a:pPr fontAlgn="auto">
              <a:lnSpc>
                <a:spcPct val="100000"/>
              </a:lnSpc>
            </a:pPr>
            <a:r>
              <a:rPr sz="2200" dirty="0">
                <a:latin typeface="黑体" panose="02010609060101010101" pitchFamily="49" charset="-122"/>
                <a:ea typeface="黑体" panose="02010609060101010101" pitchFamily="49" charset="-122"/>
                <a:cs typeface="黑体" panose="02010609060101010101" pitchFamily="49" charset="-122"/>
              </a:rPr>
              <a:t>2.青少年为什么要为中国梦承担责任?</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(1)个人的命运与国家的命运息息相关,个人的未来与民族的未来紧密相联。</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(2)青少年的责任是时代赋予的,不同的历史时期有不同的责任。我们正处在追逐梦想、实现梦想的新时代,实现中华民族伟大复兴的中国梦,需要一代又一代有志青少年接续奋斗,我们必将站到时代的潮头。</a:t>
            </a:r>
          </a:p>
          <a:p>
            <a:pPr fontAlgn="auto">
              <a:lnSpc>
                <a:spcPct val="100000"/>
              </a:lnSpc>
            </a:pPr>
            <a:r>
              <a:rPr sz="2200" dirty="0">
                <a:latin typeface="黑体" panose="02010609060101010101" pitchFamily="49" charset="-122"/>
                <a:ea typeface="黑体" panose="02010609060101010101" pitchFamily="49" charset="-122"/>
                <a:cs typeface="黑体" panose="02010609060101010101" pitchFamily="49" charset="-122"/>
              </a:rPr>
              <a:t>3.当代青年肩负着哪些历史使命?</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实现“两个一百年”奋斗目标、实现中华民族伟大复兴。</a:t>
            </a:r>
          </a:p>
          <a:p>
            <a:pPr fontAlgn="auto">
              <a:lnSpc>
                <a:spcPct val="100000"/>
              </a:lnSpc>
            </a:pPr>
            <a:r>
              <a:rPr sz="2200" dirty="0">
                <a:latin typeface="黑体" panose="02010609060101010101" pitchFamily="49" charset="-122"/>
                <a:ea typeface="黑体" panose="02010609060101010101" pitchFamily="49" charset="-122"/>
                <a:cs typeface="黑体" panose="02010609060101010101" pitchFamily="49" charset="-122"/>
              </a:rPr>
              <a:t>4.青少年应该有怎样的情怀与抱负?</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(1)青少年承载着国家和民族的未来命运。青少年的品格影响着国家未来发展。</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(2)我们要传承、弘扬中华优秀传统文化,增强爱国情感,弘扬民族精神和时代精神,践行社会主义核心价值观,并将其转化为自己的情感认同和行为习惯,做有自信、懂自尊、能自强的中国人,成为中华民族的栋梁。</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(3)我们要了解人类文明进程,积极关切人类问题和世界局势,掌握相应的知识,要有忧患意识、居安思危,在世界复杂多变的环境中提高改变世界的素质和能力。</a:t>
            </a:r>
          </a:p>
          <a:p>
            <a:pPr fontAlgn="auto">
              <a:lnSpc>
                <a:spcPct val="100000"/>
              </a:lnSpc>
            </a:pPr>
            <a:r>
              <a:rPr sz="2200" dirty="0">
                <a:latin typeface="宋体" panose="02010600030101010101" pitchFamily="2" charset="-122"/>
                <a:ea typeface="宋体" panose="02010600030101010101" pitchFamily="2" charset="-122"/>
                <a:cs typeface="宋体" panose="02010600030101010101" pitchFamily="2" charset="-122"/>
              </a:rPr>
              <a:t>(4)我们要尊重差异、理解不同、包容多样文化,向世界传递中国声音、讲好中国故事、展现中国风貌。</a:t>
            </a:r>
          </a:p>
          <a:p>
            <a:pPr fontAlgn="auto">
              <a:lnSpc>
                <a:spcPct val="100000"/>
              </a:lnSpc>
            </a:pPr>
            <a:endParaRPr sz="2200" dirty="0">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连接符 4"/>
          <p:cNvCxnSpPr/>
          <p:nvPr/>
        </p:nvCxnSpPr>
        <p:spPr>
          <a:xfrm>
            <a:off x="6350" y="370776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6830" y="45942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160" y="541972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6213475"/>
            <a:ext cx="16891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1852" y="229587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3</a:t>
            </a:r>
            <a:endParaRPr lang="zh-CN" altLang="en-US" sz="2400" kern="0" dirty="0">
              <a:cs typeface="+mn-ea"/>
              <a:sym typeface="+mn-lt"/>
            </a:endParaRPr>
          </a:p>
        </p:txBody>
      </p:sp>
      <p:sp>
        <p:nvSpPr>
          <p:cNvPr id="10" name="文本框 9"/>
          <p:cNvSpPr txBox="1"/>
          <p:nvPr/>
        </p:nvSpPr>
        <p:spPr>
          <a:xfrm>
            <a:off x="326932" y="311439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4</a:t>
            </a:r>
            <a:endParaRPr lang="zh-CN" altLang="en-US" sz="2400" kern="0" dirty="0">
              <a:cs typeface="+mn-ea"/>
              <a:sym typeface="+mn-lt"/>
            </a:endParaRPr>
          </a:p>
        </p:txBody>
      </p:sp>
      <p:sp>
        <p:nvSpPr>
          <p:cNvPr id="11" name="文本框 10"/>
          <p:cNvSpPr txBox="1"/>
          <p:nvPr/>
        </p:nvSpPr>
        <p:spPr>
          <a:xfrm>
            <a:off x="365032" y="402815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5</a:t>
            </a:r>
            <a:endParaRPr lang="zh-CN" altLang="en-US" sz="2400" kern="0" dirty="0">
              <a:cs typeface="+mn-ea"/>
              <a:sym typeface="+mn-lt"/>
            </a:endParaRPr>
          </a:p>
        </p:txBody>
      </p:sp>
      <p:sp>
        <p:nvSpPr>
          <p:cNvPr id="12" name="文本框 11"/>
          <p:cNvSpPr txBox="1"/>
          <p:nvPr/>
        </p:nvSpPr>
        <p:spPr>
          <a:xfrm>
            <a:off x="365032" y="4776820"/>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6</a:t>
            </a:r>
            <a:endParaRPr lang="zh-CN" altLang="en-US" sz="2400" kern="0" dirty="0">
              <a:cs typeface="+mn-ea"/>
              <a:sym typeface="+mn-lt"/>
            </a:endParaRPr>
          </a:p>
        </p:txBody>
      </p:sp>
      <p:sp>
        <p:nvSpPr>
          <p:cNvPr id="13" name="文本框 12"/>
          <p:cNvSpPr txBox="1"/>
          <p:nvPr/>
        </p:nvSpPr>
        <p:spPr>
          <a:xfrm>
            <a:off x="370112" y="563724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7</a:t>
            </a:r>
            <a:endParaRPr lang="zh-CN" altLang="en-US" sz="2400" kern="0" dirty="0">
              <a:cs typeface="+mn-ea"/>
              <a:sym typeface="+mn-lt"/>
            </a:endParaRPr>
          </a:p>
        </p:txBody>
      </p:sp>
      <p:sp>
        <p:nvSpPr>
          <p:cNvPr id="15" name="文本框 14"/>
          <p:cNvSpPr txBox="1"/>
          <p:nvPr/>
        </p:nvSpPr>
        <p:spPr>
          <a:xfrm>
            <a:off x="370112" y="6302725"/>
            <a:ext cx="962025" cy="460375"/>
          </a:xfrm>
          <a:prstGeom prst="rect">
            <a:avLst/>
          </a:prstGeom>
          <a:noFill/>
        </p:spPr>
        <p:txBody>
          <a:bodyPr wrap="none" rtlCol="0">
            <a:spAutoFit/>
          </a:bodyPr>
          <a:lstStyle/>
          <a:p>
            <a:r>
              <a:rPr lang="zh-CN" altLang="en-US" sz="2400" kern="0" dirty="0">
                <a:cs typeface="+mn-ea"/>
                <a:sym typeface="+mn-lt"/>
              </a:rPr>
              <a:t>考点</a:t>
            </a:r>
            <a:r>
              <a:rPr lang="en-US" altLang="zh-CN" sz="2400" kern="0" dirty="0">
                <a:cs typeface="+mn-ea"/>
                <a:sym typeface="+mn-lt"/>
              </a:rPr>
              <a:t>8</a:t>
            </a:r>
            <a:endParaRPr lang="zh-CN" altLang="en-US" sz="2400" kern="0" dirty="0">
              <a:cs typeface="+mn-ea"/>
              <a:sym typeface="+mn-lt"/>
            </a:endParaRPr>
          </a:p>
        </p:txBody>
      </p:sp>
    </p:spTree>
  </p:cSld>
  <p:clrMapOvr>
    <a:masterClrMapping/>
  </p:clrMapOvr>
  <p:transition spd="med">
    <p:wipe dir="d"/>
  </p:transition>
</p:sld>
</file>

<file path=ppt/tags/tag1.xml><?xml version="1.0" encoding="utf-8"?>
<p:tagLst xmlns:a="http://schemas.openxmlformats.org/drawingml/2006/main" xmlns:r="http://schemas.openxmlformats.org/officeDocument/2006/relationships" xmlns:p="http://schemas.openxmlformats.org/presentationml/2006/main">
  <p:tag name="PA" val="v5.1.2"/>
</p:tagLst>
</file>

<file path=ppt/tags/tag10.xml><?xml version="1.0" encoding="utf-8"?>
<p:tagLst xmlns:a="http://schemas.openxmlformats.org/drawingml/2006/main" xmlns:r="http://schemas.openxmlformats.org/officeDocument/2006/relationships" xmlns:p="http://schemas.openxmlformats.org/presentationml/2006/main">
  <p:tag name="PA" val="v5.1.2"/>
</p:tagLst>
</file>

<file path=ppt/tags/tag11.xml><?xml version="1.0" encoding="utf-8"?>
<p:tagLst xmlns:a="http://schemas.openxmlformats.org/drawingml/2006/main" xmlns:r="http://schemas.openxmlformats.org/officeDocument/2006/relationships" xmlns:p="http://schemas.openxmlformats.org/presentationml/2006/main">
  <p:tag name="PA" val="v5.1.2"/>
</p:tagLst>
</file>

<file path=ppt/tags/tag12.xml><?xml version="1.0" encoding="utf-8"?>
<p:tagLst xmlns:a="http://schemas.openxmlformats.org/drawingml/2006/main" xmlns:r="http://schemas.openxmlformats.org/officeDocument/2006/relationships" xmlns:p="http://schemas.openxmlformats.org/presentationml/2006/main">
  <p:tag name="PA" val="v5.1.2"/>
</p:tagLst>
</file>

<file path=ppt/tags/tag2.xml><?xml version="1.0" encoding="utf-8"?>
<p:tagLst xmlns:a="http://schemas.openxmlformats.org/drawingml/2006/main" xmlns:r="http://schemas.openxmlformats.org/officeDocument/2006/relationships" xmlns:p="http://schemas.openxmlformats.org/presentationml/2006/main">
  <p:tag name="PA" val="v5.1.2"/>
</p:tagLst>
</file>

<file path=ppt/tags/tag3.xml><?xml version="1.0" encoding="utf-8"?>
<p:tagLst xmlns:a="http://schemas.openxmlformats.org/drawingml/2006/main" xmlns:r="http://schemas.openxmlformats.org/officeDocument/2006/relationships" xmlns:p="http://schemas.openxmlformats.org/presentationml/2006/main">
  <p:tag name="PA" val="v5.1.2"/>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5.xml><?xml version="1.0" encoding="utf-8"?>
<p:tagLst xmlns:a="http://schemas.openxmlformats.org/drawingml/2006/main" xmlns:r="http://schemas.openxmlformats.org/officeDocument/2006/relationships" xmlns:p="http://schemas.openxmlformats.org/presentationml/2006/main">
  <p:tag name="PA" val="v5.1.2"/>
</p:tagLst>
</file>

<file path=ppt/tags/tag6.xml><?xml version="1.0" encoding="utf-8"?>
<p:tagLst xmlns:a="http://schemas.openxmlformats.org/drawingml/2006/main" xmlns:r="http://schemas.openxmlformats.org/officeDocument/2006/relationships" xmlns:p="http://schemas.openxmlformats.org/presentationml/2006/main">
  <p:tag name="PA" val="v5.1.2"/>
</p:tagLst>
</file>

<file path=ppt/tags/tag7.xml><?xml version="1.0" encoding="utf-8"?>
<p:tagLst xmlns:a="http://schemas.openxmlformats.org/drawingml/2006/main" xmlns:r="http://schemas.openxmlformats.org/officeDocument/2006/relationships" xmlns:p="http://schemas.openxmlformats.org/presentationml/2006/main">
  <p:tag name="PA" val="v5.1.2"/>
</p:tagLst>
</file>

<file path=ppt/tags/tag8.xml><?xml version="1.0" encoding="utf-8"?>
<p:tagLst xmlns:a="http://schemas.openxmlformats.org/drawingml/2006/main" xmlns:r="http://schemas.openxmlformats.org/officeDocument/2006/relationships" xmlns:p="http://schemas.openxmlformats.org/presentationml/2006/main">
  <p:tag name="PA" val="v5.1.2"/>
</p:tagLst>
</file>

<file path=ppt/tags/tag9.xml><?xml version="1.0" encoding="utf-8"?>
<p:tagLst xmlns:a="http://schemas.openxmlformats.org/drawingml/2006/main" xmlns:r="http://schemas.openxmlformats.org/officeDocument/2006/relationships" xmlns:p="http://schemas.openxmlformats.org/presentationml/2006/main">
  <p:tag name="PA" val="v5.1.2"/>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E60122"/>
      </a:accent1>
      <a:accent2>
        <a:srgbClr val="125C9E"/>
      </a:accent2>
      <a:accent3>
        <a:srgbClr val="F17737"/>
      </a:accent3>
      <a:accent4>
        <a:srgbClr val="CA3962"/>
      </a:accent4>
      <a:accent5>
        <a:srgbClr val="D15B1C"/>
      </a:accent5>
      <a:accent6>
        <a:srgbClr val="F02F4C"/>
      </a:accent6>
      <a:hlink>
        <a:srgbClr val="E60122"/>
      </a:hlink>
      <a:folHlink>
        <a:srgbClr val="BFBFBF"/>
      </a:folHlink>
    </a:clrScheme>
    <a:fontScheme name="at1gy054">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E60122"/>
    </a:accent1>
    <a:accent2>
      <a:srgbClr val="125C9E"/>
    </a:accent2>
    <a:accent3>
      <a:srgbClr val="F17737"/>
    </a:accent3>
    <a:accent4>
      <a:srgbClr val="CA3962"/>
    </a:accent4>
    <a:accent5>
      <a:srgbClr val="D15B1C"/>
    </a:accent5>
    <a:accent6>
      <a:srgbClr val="F02F4C"/>
    </a:accent6>
    <a:hlink>
      <a:srgbClr val="E60122"/>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E60122"/>
    </a:accent1>
    <a:accent2>
      <a:srgbClr val="125C9E"/>
    </a:accent2>
    <a:accent3>
      <a:srgbClr val="F17737"/>
    </a:accent3>
    <a:accent4>
      <a:srgbClr val="CA3962"/>
    </a:accent4>
    <a:accent5>
      <a:srgbClr val="D15B1C"/>
    </a:accent5>
    <a:accent6>
      <a:srgbClr val="F02F4C"/>
    </a:accent6>
    <a:hlink>
      <a:srgbClr val="E60122"/>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E60122"/>
    </a:accent1>
    <a:accent2>
      <a:srgbClr val="125C9E"/>
    </a:accent2>
    <a:accent3>
      <a:srgbClr val="F17737"/>
    </a:accent3>
    <a:accent4>
      <a:srgbClr val="CA3962"/>
    </a:accent4>
    <a:accent5>
      <a:srgbClr val="D15B1C"/>
    </a:accent5>
    <a:accent6>
      <a:srgbClr val="F02F4C"/>
    </a:accent6>
    <a:hlink>
      <a:srgbClr val="E60122"/>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Slice</Template>
  <TotalTime>0</TotalTime>
  <Words>7533</Words>
  <Application>Microsoft Office PowerPoint</Application>
  <PresentationFormat>自定义</PresentationFormat>
  <Paragraphs>711</Paragraphs>
  <Slides>50</Slides>
  <Notes>49</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dc:creator>
  <cp:lastModifiedBy>Administrator</cp:lastModifiedBy>
  <cp:revision>1811</cp:revision>
  <dcterms:created xsi:type="dcterms:W3CDTF">2015-11-26T03:40:00Z</dcterms:created>
  <dcterms:modified xsi:type="dcterms:W3CDTF">2020-05-06T16:13:31Z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